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7" r:id="rId1"/>
  </p:sldMasterIdLst>
  <p:sldIdLst>
    <p:sldId id="259" r:id="rId2"/>
    <p:sldId id="272" r:id="rId3"/>
    <p:sldId id="275" r:id="rId4"/>
    <p:sldId id="287" r:id="rId5"/>
    <p:sldId id="267" r:id="rId6"/>
    <p:sldId id="264" r:id="rId7"/>
    <p:sldId id="271" r:id="rId8"/>
    <p:sldId id="285" r:id="rId9"/>
    <p:sldId id="276" r:id="rId10"/>
    <p:sldId id="277" r:id="rId11"/>
    <p:sldId id="286" r:id="rId12"/>
    <p:sldId id="278" r:id="rId13"/>
    <p:sldId id="288" r:id="rId14"/>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35" autoAdjust="0"/>
    <p:restoredTop sz="94660"/>
  </p:normalViewPr>
  <p:slideViewPr>
    <p:cSldViewPr snapToGrid="0">
      <p:cViewPr>
        <p:scale>
          <a:sx n="81" d="100"/>
          <a:sy n="81" d="100"/>
        </p:scale>
        <p:origin x="-102" y="-7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A93DD4A-5179-44DA-A872-B7902361DCD5}" type="datetimeFigureOut">
              <a:rPr lang="es-AR" smtClean="0"/>
              <a:t>23/08/2022</a:t>
            </a:fld>
            <a:endParaRPr lang="es-AR"/>
          </a:p>
        </p:txBody>
      </p:sp>
      <p:sp>
        <p:nvSpPr>
          <p:cNvPr id="5" name="Footer Placeholder 4"/>
          <p:cNvSpPr>
            <a:spLocks noGrp="1"/>
          </p:cNvSpPr>
          <p:nvPr>
            <p:ph type="ftr" sz="quarter" idx="11"/>
          </p:nvPr>
        </p:nvSpPr>
        <p:spPr/>
        <p:txBody>
          <a:bodyPr/>
          <a:lstStyle/>
          <a:p>
            <a:endParaRPr lang="es-AR"/>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85F0AB17-6774-40E0-A49C-10803F3BEDF6}" type="slidenum">
              <a:rPr lang="es-AR" smtClean="0"/>
              <a:t>‹Nº›</a:t>
            </a:fld>
            <a:endParaRPr lang="es-AR"/>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s-ES" smtClean="0"/>
              <a:t>Haga clic para modificar el estilo de 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DA93DD4A-5179-44DA-A872-B7902361DCD5}" type="datetimeFigureOut">
              <a:rPr lang="es-AR" smtClean="0"/>
              <a:t>23/08/2022</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85F0AB17-6774-40E0-A49C-10803F3BEDF6}" type="slidenum">
              <a:rPr lang="es-AR" smtClean="0"/>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398103" y="395428"/>
            <a:ext cx="1980708" cy="578898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A93DD4A-5179-44DA-A872-B7902361DCD5}" type="datetimeFigureOut">
              <a:rPr lang="es-AR" smtClean="0"/>
              <a:t>23/08/2022</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85F0AB17-6774-40E0-A49C-10803F3BEDF6}" type="slidenum">
              <a:rPr lang="es-AR" smtClean="0"/>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DA93DD4A-5179-44DA-A872-B7902361DCD5}" type="datetimeFigureOut">
              <a:rPr lang="es-AR" smtClean="0"/>
              <a:t>23/08/2022</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85F0AB17-6774-40E0-A49C-10803F3BEDF6}" type="slidenum">
              <a:rPr lang="es-AR" smtClean="0"/>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A93DD4A-5179-44DA-A872-B7902361DCD5}" type="datetimeFigureOut">
              <a:rPr lang="es-AR" smtClean="0"/>
              <a:t>23/08/2022</a:t>
            </a:fld>
            <a:endParaRPr lang="es-AR"/>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85F0AB17-6774-40E0-A49C-10803F3BEDF6}" type="slidenum">
              <a:rPr lang="es-AR" smtClean="0"/>
              <a:t>‹Nº›</a:t>
            </a:fld>
            <a:endParaRPr lang="es-AR"/>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s-ES" smtClean="0"/>
              <a:t>Haga clic para modificar el estilo de título del patrón</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A93DD4A-5179-44DA-A872-B7902361DCD5}" type="datetimeFigureOut">
              <a:rPr lang="es-AR" smtClean="0"/>
              <a:t>23/08/2022</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85F0AB17-6774-40E0-A49C-10803F3BEDF6}" type="slidenum">
              <a:rPr lang="es-AR" smtClean="0"/>
              <a:t>‹Nº›</a:t>
            </a:fld>
            <a:endParaRPr 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A93DD4A-5179-44DA-A872-B7902361DCD5}" type="datetimeFigureOut">
              <a:rPr lang="es-AR" smtClean="0"/>
              <a:t>23/08/2022</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85F0AB17-6774-40E0-A49C-10803F3BEDF6}" type="slidenum">
              <a:rPr lang="es-AR" smtClean="0"/>
              <a:t>‹Nº›</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DA93DD4A-5179-44DA-A872-B7902361DCD5}" type="datetimeFigureOut">
              <a:rPr lang="es-AR" smtClean="0"/>
              <a:t>23/08/2022</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85F0AB17-6774-40E0-A49C-10803F3BEDF6}" type="slidenum">
              <a:rPr lang="es-AR" smtClean="0"/>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DA93DD4A-5179-44DA-A872-B7902361DCD5}" type="datetimeFigureOut">
              <a:rPr lang="es-AR" smtClean="0"/>
              <a:t>23/08/2022</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85F0AB17-6774-40E0-A49C-10803F3BEDF6}" type="slidenum">
              <a:rPr lang="es-AR" smtClean="0"/>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A93DD4A-5179-44DA-A872-B7902361DCD5}" type="datetimeFigureOut">
              <a:rPr lang="es-AR" smtClean="0"/>
              <a:t>23/08/2022</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85F0AB17-6774-40E0-A49C-10803F3BEDF6}" type="slidenum">
              <a:rPr lang="es-AR" smtClean="0"/>
              <a:t>‹Nº›</a:t>
            </a:fld>
            <a:endParaRPr lang="es-AR"/>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s-ES" smtClean="0"/>
              <a:t>Haga clic para modificar el estilo de título del patrón</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5" name="Date Placeholder 4"/>
          <p:cNvSpPr>
            <a:spLocks noGrp="1"/>
          </p:cNvSpPr>
          <p:nvPr>
            <p:ph type="dt" sz="half" idx="10"/>
          </p:nvPr>
        </p:nvSpPr>
        <p:spPr/>
        <p:txBody>
          <a:bodyPr/>
          <a:lstStyle/>
          <a:p>
            <a:fld id="{DA93DD4A-5179-44DA-A872-B7902361DCD5}" type="datetimeFigureOut">
              <a:rPr lang="es-AR" smtClean="0"/>
              <a:t>23/08/2022</a:t>
            </a:fld>
            <a:endParaRPr lang="es-AR"/>
          </a:p>
        </p:txBody>
      </p:sp>
      <p:sp>
        <p:nvSpPr>
          <p:cNvPr id="7" name="Slide Number Placeholder 6"/>
          <p:cNvSpPr>
            <a:spLocks noGrp="1"/>
          </p:cNvSpPr>
          <p:nvPr>
            <p:ph type="sldNum" sz="quarter" idx="12"/>
          </p:nvPr>
        </p:nvSpPr>
        <p:spPr/>
        <p:txBody>
          <a:bodyPr/>
          <a:lstStyle/>
          <a:p>
            <a:fld id="{85F0AB17-6774-40E0-A49C-10803F3BEDF6}" type="slidenum">
              <a:rPr lang="es-AR" smtClean="0"/>
              <a:t>‹Nº›</a:t>
            </a:fld>
            <a:endParaRPr lang="es-AR"/>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s-AR"/>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s-ES" smtClean="0"/>
              <a:t>Haga clic para modificar el estilo de título del patrón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fld id="{DA93DD4A-5179-44DA-A872-B7902361DCD5}" type="datetimeFigureOut">
              <a:rPr lang="es-AR" smtClean="0"/>
              <a:t>23/08/2022</a:t>
            </a:fld>
            <a:endParaRPr lang="es-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s-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fld id="{85F0AB17-6774-40E0-A49C-10803F3BEDF6}" type="slidenum">
              <a:rPr lang="es-AR" smtClean="0"/>
              <a:t>‹Nº›</a:t>
            </a:fld>
            <a:endParaRPr lang="es-AR"/>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8339" y="141669"/>
            <a:ext cx="10569888" cy="1197734"/>
          </a:xfrm>
        </p:spPr>
        <p:txBody>
          <a:bodyPr>
            <a:normAutofit/>
          </a:bodyPr>
          <a:lstStyle/>
          <a:p>
            <a:r>
              <a:rPr lang="es-AR" dirty="0" smtClean="0"/>
              <a:t>Organizadores  </a:t>
            </a:r>
            <a:br>
              <a:rPr lang="es-AR" dirty="0" smtClean="0"/>
            </a:br>
            <a:r>
              <a:rPr lang="es-AR" dirty="0" smtClean="0"/>
              <a:t>según </a:t>
            </a:r>
            <a:r>
              <a:rPr lang="es-AR" dirty="0"/>
              <a:t>R</a:t>
            </a:r>
            <a:r>
              <a:rPr lang="es-AR" dirty="0" smtClean="0"/>
              <a:t>ené </a:t>
            </a:r>
            <a:r>
              <a:rPr lang="es-AR" dirty="0" err="1"/>
              <a:t>S</a:t>
            </a:r>
            <a:r>
              <a:rPr lang="es-AR" dirty="0" err="1" smtClean="0"/>
              <a:t>pitz</a:t>
            </a:r>
            <a:r>
              <a:rPr lang="es-AR" dirty="0" smtClean="0"/>
              <a:t> (1887-1974)</a:t>
            </a:r>
            <a:endParaRPr lang="es-AR" dirty="0"/>
          </a:p>
        </p:txBody>
      </p:sp>
      <p:sp>
        <p:nvSpPr>
          <p:cNvPr id="3" name="Marcador de contenido 2"/>
          <p:cNvSpPr>
            <a:spLocks noGrp="1"/>
          </p:cNvSpPr>
          <p:nvPr>
            <p:ph idx="1"/>
          </p:nvPr>
        </p:nvSpPr>
        <p:spPr>
          <a:xfrm>
            <a:off x="312821" y="1913021"/>
            <a:ext cx="11478126" cy="4487779"/>
          </a:xfrm>
        </p:spPr>
        <p:txBody>
          <a:bodyPr>
            <a:normAutofit/>
          </a:bodyPr>
          <a:lstStyle/>
          <a:p>
            <a:pPr marL="0" indent="0">
              <a:buNone/>
            </a:pPr>
            <a:r>
              <a:rPr lang="es-AR" sz="2400" b="1" dirty="0"/>
              <a:t>René </a:t>
            </a:r>
            <a:r>
              <a:rPr lang="es-AR" sz="2400" b="1" dirty="0" err="1"/>
              <a:t>Spitz</a:t>
            </a:r>
            <a:r>
              <a:rPr lang="es-AR" sz="2400" dirty="0"/>
              <a:t> nació en Viena en el año 1887. El era Médico y psicoanalista</a:t>
            </a:r>
            <a:r>
              <a:rPr lang="es-AR" sz="2400" dirty="0" smtClean="0"/>
              <a:t>.</a:t>
            </a:r>
            <a:r>
              <a:rPr lang="es-AR" sz="2400" b="1" dirty="0"/>
              <a:t> </a:t>
            </a:r>
          </a:p>
          <a:p>
            <a:pPr marL="0" indent="0">
              <a:buNone/>
            </a:pPr>
            <a:r>
              <a:rPr lang="es-AR" sz="2400" b="1" dirty="0" smtClean="0"/>
              <a:t>Estudios sobre la importancia del vinculo afectivo para el desarrollo del niño.</a:t>
            </a:r>
            <a:endParaRPr lang="es-AR" sz="2400" dirty="0" smtClean="0"/>
          </a:p>
          <a:p>
            <a:pPr marL="0" indent="0">
              <a:buNone/>
            </a:pPr>
            <a:r>
              <a:rPr lang="es-AR" sz="2400" dirty="0" smtClean="0"/>
              <a:t>Esta relación madre –hijo es el catalizador que permite el paso por tres Estadios: </a:t>
            </a:r>
            <a:r>
              <a:rPr lang="es-AR" sz="2400" dirty="0" err="1" smtClean="0"/>
              <a:t>anobjetal</a:t>
            </a:r>
            <a:r>
              <a:rPr lang="es-AR" sz="2400" dirty="0" smtClean="0"/>
              <a:t>-pre-</a:t>
            </a:r>
            <a:r>
              <a:rPr lang="es-AR" sz="2400" dirty="0" err="1" smtClean="0"/>
              <a:t>objetal</a:t>
            </a:r>
            <a:r>
              <a:rPr lang="es-AR" sz="2400" dirty="0" smtClean="0"/>
              <a:t>-</a:t>
            </a:r>
            <a:r>
              <a:rPr lang="es-AR" sz="2400" dirty="0" err="1" smtClean="0"/>
              <a:t>objetal</a:t>
            </a:r>
            <a:endParaRPr lang="es-AR" sz="2400" dirty="0" smtClean="0"/>
          </a:p>
          <a:p>
            <a:pPr marL="0" indent="0">
              <a:buNone/>
            </a:pPr>
            <a:r>
              <a:rPr lang="es-AR" sz="2400" dirty="0" smtClean="0"/>
              <a:t>Organiza la realidad para el niño </a:t>
            </a:r>
          </a:p>
          <a:p>
            <a:r>
              <a:rPr lang="es-AR" sz="2400" dirty="0" smtClean="0"/>
              <a:t>1 organizador : sonrisa social (3 - 6 mes). </a:t>
            </a:r>
          </a:p>
          <a:p>
            <a:r>
              <a:rPr lang="es-AR" sz="2400" dirty="0" smtClean="0"/>
              <a:t>2 organizador: angustia del 8 º Mes (6-8 mes). </a:t>
            </a:r>
          </a:p>
          <a:p>
            <a:r>
              <a:rPr lang="es-AR" sz="2400" dirty="0" smtClean="0"/>
              <a:t>3 organizador : “NO”.  (18 meses)</a:t>
            </a:r>
          </a:p>
          <a:p>
            <a:pPr marL="114300" indent="0">
              <a:buNone/>
            </a:pPr>
            <a:endParaRPr lang="es-AR" sz="2400" dirty="0" smtClean="0"/>
          </a:p>
        </p:txBody>
      </p:sp>
      <p:pic>
        <p:nvPicPr>
          <p:cNvPr id="4" name="Imagen 3"/>
          <p:cNvPicPr>
            <a:picLocks noChangeAspect="1"/>
          </p:cNvPicPr>
          <p:nvPr/>
        </p:nvPicPr>
        <p:blipFill>
          <a:blip r:embed="rId2"/>
          <a:stretch>
            <a:fillRect/>
          </a:stretch>
        </p:blipFill>
        <p:spPr>
          <a:xfrm>
            <a:off x="9620635" y="144379"/>
            <a:ext cx="2414954" cy="1867604"/>
          </a:xfrm>
          <a:prstGeom prst="rect">
            <a:avLst/>
          </a:prstGeom>
        </p:spPr>
      </p:pic>
    </p:spTree>
    <p:extLst>
      <p:ext uri="{BB962C8B-B14F-4D97-AF65-F5344CB8AC3E}">
        <p14:creationId xmlns:p14="http://schemas.microsoft.com/office/powerpoint/2010/main" val="2502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092649944"/>
              </p:ext>
            </p:extLst>
          </p:nvPr>
        </p:nvGraphicFramePr>
        <p:xfrm>
          <a:off x="915026" y="888644"/>
          <a:ext cx="10363200" cy="5751306"/>
        </p:xfrm>
        <a:graphic>
          <a:graphicData uri="http://schemas.openxmlformats.org/drawingml/2006/table">
            <a:tbl>
              <a:tblPr firstRow="1" bandRow="1">
                <a:tableStyleId>{5C22544A-7EE6-4342-B048-85BDC9FD1C3A}</a:tableStyleId>
              </a:tblPr>
              <a:tblGrid>
                <a:gridCol w="3454400"/>
                <a:gridCol w="3454400"/>
                <a:gridCol w="3454400"/>
              </a:tblGrid>
              <a:tr h="659098">
                <a:tc>
                  <a:txBody>
                    <a:bodyPr/>
                    <a:lstStyle/>
                    <a:p>
                      <a:r>
                        <a:rPr lang="es-AR" dirty="0" smtClean="0"/>
                        <a:t>MESES</a:t>
                      </a:r>
                      <a:endParaRPr lang="es-AR" dirty="0"/>
                    </a:p>
                  </a:txBody>
                  <a:tcPr/>
                </a:tc>
                <a:tc>
                  <a:txBody>
                    <a:bodyPr/>
                    <a:lstStyle/>
                    <a:p>
                      <a:r>
                        <a:rPr lang="es-AR" dirty="0" smtClean="0"/>
                        <a:t>MOTRICIDAD GRUESA</a:t>
                      </a:r>
                      <a:endParaRPr lang="es-AR" dirty="0"/>
                    </a:p>
                  </a:txBody>
                  <a:tcPr/>
                </a:tc>
                <a:tc>
                  <a:txBody>
                    <a:bodyPr/>
                    <a:lstStyle/>
                    <a:p>
                      <a:r>
                        <a:rPr lang="es-AR" dirty="0" smtClean="0"/>
                        <a:t>MOTRICIDAD FINA</a:t>
                      </a:r>
                      <a:endParaRPr lang="es-AR" dirty="0"/>
                    </a:p>
                  </a:txBody>
                  <a:tcPr/>
                </a:tc>
              </a:tr>
              <a:tr h="659098">
                <a:tc>
                  <a:txBody>
                    <a:bodyPr/>
                    <a:lstStyle/>
                    <a:p>
                      <a:r>
                        <a:rPr lang="es-AR" dirty="0" smtClean="0"/>
                        <a:t>1-2</a:t>
                      </a:r>
                      <a:endParaRPr lang="es-AR" dirty="0"/>
                    </a:p>
                  </a:txBody>
                  <a:tcPr/>
                </a:tc>
                <a:tc>
                  <a:txBody>
                    <a:bodyPr/>
                    <a:lstStyle/>
                    <a:p>
                      <a:r>
                        <a:rPr lang="es-AR" dirty="0" smtClean="0"/>
                        <a:t>SOSTIENE</a:t>
                      </a:r>
                      <a:r>
                        <a:rPr lang="es-AR" baseline="0" dirty="0" smtClean="0"/>
                        <a:t> LA CABEZA</a:t>
                      </a:r>
                      <a:endParaRPr lang="es-AR" dirty="0"/>
                    </a:p>
                  </a:txBody>
                  <a:tcPr/>
                </a:tc>
                <a:tc>
                  <a:txBody>
                    <a:bodyPr/>
                    <a:lstStyle/>
                    <a:p>
                      <a:endParaRPr lang="es-AR" dirty="0"/>
                    </a:p>
                  </a:txBody>
                  <a:tcPr/>
                </a:tc>
              </a:tr>
              <a:tr h="659098">
                <a:tc>
                  <a:txBody>
                    <a:bodyPr/>
                    <a:lstStyle/>
                    <a:p>
                      <a:r>
                        <a:rPr lang="es-AR" dirty="0" smtClean="0"/>
                        <a:t>3-5</a:t>
                      </a:r>
                      <a:endParaRPr lang="es-AR" dirty="0"/>
                    </a:p>
                  </a:txBody>
                  <a:tcPr/>
                </a:tc>
                <a:tc>
                  <a:txBody>
                    <a:bodyPr/>
                    <a:lstStyle/>
                    <a:p>
                      <a:r>
                        <a:rPr lang="es-AR" dirty="0" smtClean="0"/>
                        <a:t>GIRA</a:t>
                      </a:r>
                      <a:endParaRPr lang="es-AR" dirty="0"/>
                    </a:p>
                  </a:txBody>
                  <a:tcPr/>
                </a:tc>
                <a:tc>
                  <a:txBody>
                    <a:bodyPr/>
                    <a:lstStyle/>
                    <a:p>
                      <a:r>
                        <a:rPr lang="es-AR" dirty="0" smtClean="0"/>
                        <a:t>SE LLEVA OBJETOS A LA BOCA</a:t>
                      </a:r>
                      <a:endParaRPr lang="es-AR" dirty="0"/>
                    </a:p>
                  </a:txBody>
                  <a:tcPr/>
                </a:tc>
              </a:tr>
              <a:tr h="659098">
                <a:tc>
                  <a:txBody>
                    <a:bodyPr/>
                    <a:lstStyle/>
                    <a:p>
                      <a:r>
                        <a:rPr lang="es-AR" dirty="0" smtClean="0"/>
                        <a:t>5-8</a:t>
                      </a:r>
                      <a:endParaRPr lang="es-AR" dirty="0"/>
                    </a:p>
                  </a:txBody>
                  <a:tcPr/>
                </a:tc>
                <a:tc>
                  <a:txBody>
                    <a:bodyPr/>
                    <a:lstStyle/>
                    <a:p>
                      <a:r>
                        <a:rPr lang="es-AR" dirty="0" smtClean="0"/>
                        <a:t>SE SIENTA CON</a:t>
                      </a:r>
                      <a:r>
                        <a:rPr lang="es-AR" baseline="0" dirty="0" smtClean="0"/>
                        <a:t> APOYO</a:t>
                      </a:r>
                      <a:endParaRPr lang="es-AR" dirty="0"/>
                    </a:p>
                  </a:txBody>
                  <a:tcPr/>
                </a:tc>
                <a:tc>
                  <a:txBody>
                    <a:bodyPr/>
                    <a:lstStyle/>
                    <a:p>
                      <a:r>
                        <a:rPr lang="es-AR" dirty="0" smtClean="0"/>
                        <a:t>AGARRA UTILIZANDO EL PULGAR</a:t>
                      </a:r>
                      <a:endParaRPr lang="es-AR" dirty="0"/>
                    </a:p>
                  </a:txBody>
                  <a:tcPr/>
                </a:tc>
              </a:tr>
              <a:tr h="659098">
                <a:tc>
                  <a:txBody>
                    <a:bodyPr/>
                    <a:lstStyle/>
                    <a:p>
                      <a:r>
                        <a:rPr lang="es-AR" dirty="0" smtClean="0"/>
                        <a:t>8-15</a:t>
                      </a:r>
                      <a:endParaRPr lang="es-AR" dirty="0"/>
                    </a:p>
                  </a:txBody>
                  <a:tcPr/>
                </a:tc>
                <a:tc>
                  <a:txBody>
                    <a:bodyPr/>
                    <a:lstStyle/>
                    <a:p>
                      <a:r>
                        <a:rPr lang="es-AR" dirty="0" smtClean="0"/>
                        <a:t>CAMINA</a:t>
                      </a:r>
                      <a:endParaRPr lang="es-AR" dirty="0"/>
                    </a:p>
                  </a:txBody>
                  <a:tcPr/>
                </a:tc>
                <a:tc>
                  <a:txBody>
                    <a:bodyPr/>
                    <a:lstStyle/>
                    <a:p>
                      <a:r>
                        <a:rPr lang="es-AR" dirty="0" smtClean="0"/>
                        <a:t>METE JUGUETES ADENTRO</a:t>
                      </a:r>
                      <a:endParaRPr lang="es-AR" dirty="0"/>
                    </a:p>
                  </a:txBody>
                  <a:tcPr/>
                </a:tc>
              </a:tr>
              <a:tr h="1137620">
                <a:tc>
                  <a:txBody>
                    <a:bodyPr/>
                    <a:lstStyle/>
                    <a:p>
                      <a:r>
                        <a:rPr lang="es-AR" dirty="0" smtClean="0"/>
                        <a:t>15-21</a:t>
                      </a:r>
                      <a:endParaRPr lang="es-AR" dirty="0"/>
                    </a:p>
                  </a:txBody>
                  <a:tcPr/>
                </a:tc>
                <a:tc>
                  <a:txBody>
                    <a:bodyPr/>
                    <a:lstStyle/>
                    <a:p>
                      <a:r>
                        <a:rPr lang="es-AR" dirty="0" smtClean="0"/>
                        <a:t>CORRE</a:t>
                      </a:r>
                      <a:endParaRPr lang="es-AR" dirty="0"/>
                    </a:p>
                  </a:txBody>
                  <a:tcPr/>
                </a:tc>
                <a:tc>
                  <a:txBody>
                    <a:bodyPr/>
                    <a:lstStyle/>
                    <a:p>
                      <a:r>
                        <a:rPr lang="es-AR" dirty="0" smtClean="0"/>
                        <a:t>CONSTRUYE TORRES CON BLOQUES</a:t>
                      </a:r>
                      <a:endParaRPr lang="es-AR" dirty="0"/>
                    </a:p>
                  </a:txBody>
                  <a:tcPr/>
                </a:tc>
              </a:tr>
              <a:tr h="659098">
                <a:tc>
                  <a:txBody>
                    <a:bodyPr/>
                    <a:lstStyle/>
                    <a:p>
                      <a:r>
                        <a:rPr lang="es-AR" dirty="0" smtClean="0"/>
                        <a:t>20-28</a:t>
                      </a:r>
                      <a:endParaRPr lang="es-AR" dirty="0"/>
                    </a:p>
                  </a:txBody>
                  <a:tcPr/>
                </a:tc>
                <a:tc>
                  <a:txBody>
                    <a:bodyPr/>
                    <a:lstStyle/>
                    <a:p>
                      <a:r>
                        <a:rPr lang="es-AR" dirty="0" smtClean="0"/>
                        <a:t>SALTA</a:t>
                      </a:r>
                      <a:endParaRPr lang="es-AR" dirty="0"/>
                    </a:p>
                  </a:txBody>
                  <a:tcPr/>
                </a:tc>
                <a:tc>
                  <a:txBody>
                    <a:bodyPr/>
                    <a:lstStyle/>
                    <a:p>
                      <a:r>
                        <a:rPr lang="es-AR" dirty="0" smtClean="0"/>
                        <a:t>AGARRA PEQUEÑOS OBJETOS</a:t>
                      </a:r>
                      <a:endParaRPr lang="es-AR" dirty="0"/>
                    </a:p>
                  </a:txBody>
                  <a:tcPr/>
                </a:tc>
              </a:tr>
              <a:tr h="659098">
                <a:tc>
                  <a:txBody>
                    <a:bodyPr/>
                    <a:lstStyle/>
                    <a:p>
                      <a:r>
                        <a:rPr lang="es-AR" dirty="0" smtClean="0"/>
                        <a:t>30-36</a:t>
                      </a:r>
                      <a:endParaRPr lang="es-AR" dirty="0"/>
                    </a:p>
                  </a:txBody>
                  <a:tcPr/>
                </a:tc>
                <a:tc>
                  <a:txBody>
                    <a:bodyPr/>
                    <a:lstStyle/>
                    <a:p>
                      <a:r>
                        <a:rPr lang="es-AR" dirty="0" smtClean="0"/>
                        <a:t>SUBE ESCALERAS SIN AYUDA</a:t>
                      </a:r>
                      <a:endParaRPr lang="es-AR" dirty="0"/>
                    </a:p>
                  </a:txBody>
                  <a:tcPr/>
                </a:tc>
                <a:tc>
                  <a:txBody>
                    <a:bodyPr/>
                    <a:lstStyle/>
                    <a:p>
                      <a:r>
                        <a:rPr lang="es-AR" dirty="0" smtClean="0"/>
                        <a:t>DIBUJA</a:t>
                      </a:r>
                      <a:r>
                        <a:rPr lang="es-AR" baseline="0" dirty="0" smtClean="0"/>
                        <a:t> DOS OBJETOS</a:t>
                      </a:r>
                      <a:endParaRPr lang="es-AR" dirty="0"/>
                    </a:p>
                  </a:txBody>
                  <a:tcPr/>
                </a:tc>
              </a:tr>
            </a:tbl>
          </a:graphicData>
        </a:graphic>
      </p:graphicFrame>
    </p:spTree>
    <p:extLst>
      <p:ext uri="{BB962C8B-B14F-4D97-AF65-F5344CB8AC3E}">
        <p14:creationId xmlns:p14="http://schemas.microsoft.com/office/powerpoint/2010/main" val="2540164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lenguaje</a:t>
            </a:r>
            <a:endParaRPr lang="es-AR" dirty="0"/>
          </a:p>
        </p:txBody>
      </p:sp>
      <p:sp>
        <p:nvSpPr>
          <p:cNvPr id="3" name="2 Marcador de contenido"/>
          <p:cNvSpPr>
            <a:spLocks noGrp="1"/>
          </p:cNvSpPr>
          <p:nvPr>
            <p:ph idx="1"/>
          </p:nvPr>
        </p:nvSpPr>
        <p:spPr/>
        <p:txBody>
          <a:bodyPr>
            <a:normAutofit lnSpcReduction="10000"/>
          </a:bodyPr>
          <a:lstStyle/>
          <a:p>
            <a:r>
              <a:rPr lang="es-ES" dirty="0" smtClean="0"/>
              <a:t>Lenguaje humano implica un sistema de comunicación y </a:t>
            </a:r>
            <a:r>
              <a:rPr lang="es-ES" dirty="0" err="1" smtClean="0"/>
              <a:t>simbolico</a:t>
            </a:r>
            <a:r>
              <a:rPr lang="es-ES" dirty="0" smtClean="0"/>
              <a:t>, de representación complejo.</a:t>
            </a:r>
          </a:p>
          <a:p>
            <a:r>
              <a:rPr lang="es-ES" dirty="0" smtClean="0"/>
              <a:t>Hay diferentes aspectos del lenguaje: </a:t>
            </a:r>
            <a:r>
              <a:rPr lang="es-ES" dirty="0" err="1" smtClean="0"/>
              <a:t>Semantica</a:t>
            </a:r>
            <a:r>
              <a:rPr lang="es-ES" dirty="0" smtClean="0"/>
              <a:t>: estudia el significado de las palabras y oraciones. Su </a:t>
            </a:r>
            <a:r>
              <a:rPr lang="es-ES" dirty="0" err="1" smtClean="0"/>
              <a:t>vinculacion</a:t>
            </a:r>
            <a:r>
              <a:rPr lang="es-ES" dirty="0" smtClean="0"/>
              <a:t> con la </a:t>
            </a:r>
            <a:r>
              <a:rPr lang="es-ES" dirty="0" err="1" smtClean="0"/>
              <a:t>formacion</a:t>
            </a:r>
            <a:r>
              <a:rPr lang="es-ES" dirty="0" smtClean="0"/>
              <a:t> de conceptos y el </a:t>
            </a:r>
            <a:r>
              <a:rPr lang="es-ES" dirty="0" err="1" smtClean="0"/>
              <a:t>conocimeinto</a:t>
            </a:r>
            <a:r>
              <a:rPr lang="es-ES" dirty="0" smtClean="0"/>
              <a:t> del mundo.</a:t>
            </a:r>
          </a:p>
          <a:p>
            <a:r>
              <a:rPr lang="es-ES" dirty="0" smtClean="0"/>
              <a:t>La </a:t>
            </a:r>
            <a:r>
              <a:rPr lang="es-ES" dirty="0" err="1" smtClean="0"/>
              <a:t>fonologia</a:t>
            </a:r>
            <a:r>
              <a:rPr lang="es-ES" dirty="0" smtClean="0"/>
              <a:t> : se ocupa del material sonoro del lenguaje ( fonemas, </a:t>
            </a:r>
            <a:r>
              <a:rPr lang="es-ES" dirty="0" err="1" smtClean="0"/>
              <a:t>entonacion</a:t>
            </a:r>
            <a:r>
              <a:rPr lang="es-ES" dirty="0" smtClean="0"/>
              <a:t>, acento)</a:t>
            </a:r>
          </a:p>
          <a:p>
            <a:r>
              <a:rPr lang="es-ES" dirty="0"/>
              <a:t>S</a:t>
            </a:r>
            <a:r>
              <a:rPr lang="es-ES" dirty="0" smtClean="0"/>
              <a:t>intaxis: tiene que ver con el orden y las relaciones de dependencia que deben existir en una </a:t>
            </a:r>
            <a:r>
              <a:rPr lang="es-ES" dirty="0" err="1" smtClean="0"/>
              <a:t>oracion</a:t>
            </a:r>
            <a:r>
              <a:rPr lang="es-ES" dirty="0" smtClean="0"/>
              <a:t>. </a:t>
            </a:r>
          </a:p>
          <a:p>
            <a:r>
              <a:rPr lang="es-ES" dirty="0" err="1" smtClean="0"/>
              <a:t>Morfologia</a:t>
            </a:r>
            <a:r>
              <a:rPr lang="es-ES" dirty="0" smtClean="0"/>
              <a:t>: estudia las unidades </a:t>
            </a:r>
            <a:r>
              <a:rPr lang="es-ES" dirty="0" err="1" smtClean="0"/>
              <a:t>minimas</a:t>
            </a:r>
            <a:r>
              <a:rPr lang="es-ES" dirty="0" smtClean="0"/>
              <a:t> de sentido o morfemas, que sirven para expresar significados.</a:t>
            </a:r>
          </a:p>
          <a:p>
            <a:endParaRPr lang="es-AR" dirty="0"/>
          </a:p>
        </p:txBody>
      </p:sp>
    </p:spTree>
    <p:extLst>
      <p:ext uri="{BB962C8B-B14F-4D97-AF65-F5344CB8AC3E}">
        <p14:creationId xmlns:p14="http://schemas.microsoft.com/office/powerpoint/2010/main" val="1402915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1"/>
            <a:ext cx="10364451" cy="858128"/>
          </a:xfrm>
        </p:spPr>
        <p:txBody>
          <a:bodyPr/>
          <a:lstStyle/>
          <a:p>
            <a:r>
              <a:rPr lang="es-AR" dirty="0" smtClean="0"/>
              <a:t>LENGUAJE</a:t>
            </a:r>
            <a:endParaRPr lang="es-AR"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21310314"/>
              </p:ext>
            </p:extLst>
          </p:nvPr>
        </p:nvGraphicFramePr>
        <p:xfrm>
          <a:off x="915026" y="1153550"/>
          <a:ext cx="10363200" cy="5458264"/>
        </p:xfrm>
        <a:graphic>
          <a:graphicData uri="http://schemas.openxmlformats.org/drawingml/2006/table">
            <a:tbl>
              <a:tblPr firstRow="1" bandRow="1">
                <a:tableStyleId>{5C22544A-7EE6-4342-B048-85BDC9FD1C3A}</a:tableStyleId>
              </a:tblPr>
              <a:tblGrid>
                <a:gridCol w="3454400"/>
                <a:gridCol w="3454400"/>
                <a:gridCol w="3454400"/>
              </a:tblGrid>
              <a:tr h="668786">
                <a:tc>
                  <a:txBody>
                    <a:bodyPr/>
                    <a:lstStyle/>
                    <a:p>
                      <a:r>
                        <a:rPr lang="es-AR" dirty="0" smtClean="0"/>
                        <a:t>MESES</a:t>
                      </a:r>
                      <a:endParaRPr lang="es-AR" dirty="0"/>
                    </a:p>
                  </a:txBody>
                  <a:tcPr/>
                </a:tc>
                <a:tc>
                  <a:txBody>
                    <a:bodyPr/>
                    <a:lstStyle/>
                    <a:p>
                      <a:r>
                        <a:rPr lang="es-AR" dirty="0" smtClean="0"/>
                        <a:t>LENGUAJE</a:t>
                      </a:r>
                      <a:r>
                        <a:rPr lang="es-AR" baseline="0" dirty="0" smtClean="0"/>
                        <a:t> EXPRESIVO</a:t>
                      </a:r>
                      <a:endParaRPr lang="es-AR" dirty="0"/>
                    </a:p>
                  </a:txBody>
                  <a:tcPr/>
                </a:tc>
                <a:tc>
                  <a:txBody>
                    <a:bodyPr/>
                    <a:lstStyle/>
                    <a:p>
                      <a:r>
                        <a:rPr lang="es-AR" dirty="0" smtClean="0"/>
                        <a:t>LENGUAJE</a:t>
                      </a:r>
                      <a:r>
                        <a:rPr lang="es-AR" baseline="0" dirty="0" smtClean="0"/>
                        <a:t> RECEPTIVO</a:t>
                      </a:r>
                      <a:endParaRPr lang="es-AR" dirty="0"/>
                    </a:p>
                  </a:txBody>
                  <a:tcPr/>
                </a:tc>
              </a:tr>
              <a:tr h="668786">
                <a:tc>
                  <a:txBody>
                    <a:bodyPr/>
                    <a:lstStyle/>
                    <a:p>
                      <a:r>
                        <a:rPr lang="es-AR" dirty="0" smtClean="0"/>
                        <a:t>5-9</a:t>
                      </a:r>
                      <a:endParaRPr lang="es-AR" dirty="0"/>
                    </a:p>
                  </a:txBody>
                  <a:tcPr/>
                </a:tc>
                <a:tc>
                  <a:txBody>
                    <a:bodyPr/>
                    <a:lstStyle/>
                    <a:p>
                      <a:r>
                        <a:rPr lang="es-AR" dirty="0" smtClean="0"/>
                        <a:t>EMITE</a:t>
                      </a:r>
                      <a:r>
                        <a:rPr lang="es-AR" baseline="0" dirty="0" smtClean="0"/>
                        <a:t> Y COPIA SONIDOS</a:t>
                      </a:r>
                      <a:endParaRPr lang="es-AR" dirty="0"/>
                    </a:p>
                  </a:txBody>
                  <a:tcPr/>
                </a:tc>
                <a:tc>
                  <a:txBody>
                    <a:bodyPr/>
                    <a:lstStyle/>
                    <a:p>
                      <a:r>
                        <a:rPr lang="es-AR" dirty="0" smtClean="0"/>
                        <a:t>RESPONDE AL “NO”</a:t>
                      </a:r>
                      <a:endParaRPr lang="es-AR" dirty="0"/>
                    </a:p>
                  </a:txBody>
                  <a:tcPr/>
                </a:tc>
              </a:tr>
              <a:tr h="670123">
                <a:tc>
                  <a:txBody>
                    <a:bodyPr/>
                    <a:lstStyle/>
                    <a:p>
                      <a:r>
                        <a:rPr lang="es-AR" dirty="0" smtClean="0"/>
                        <a:t>10-14</a:t>
                      </a:r>
                      <a:endParaRPr lang="es-AR" dirty="0"/>
                    </a:p>
                  </a:txBody>
                  <a:tcPr/>
                </a:tc>
                <a:tc>
                  <a:txBody>
                    <a:bodyPr/>
                    <a:lstStyle/>
                    <a:p>
                      <a:r>
                        <a:rPr lang="es-AR" dirty="0" smtClean="0"/>
                        <a:t>EMITE</a:t>
                      </a:r>
                      <a:r>
                        <a:rPr lang="es-AR" baseline="0" dirty="0" smtClean="0"/>
                        <a:t> Y COPIA PALABRAS SUELTAS</a:t>
                      </a:r>
                      <a:endParaRPr lang="es-AR" dirty="0"/>
                    </a:p>
                  </a:txBody>
                  <a:tcPr/>
                </a:tc>
                <a:tc>
                  <a:txBody>
                    <a:bodyPr/>
                    <a:lstStyle/>
                    <a:p>
                      <a:r>
                        <a:rPr lang="es-AR" dirty="0" smtClean="0"/>
                        <a:t>SIGUE</a:t>
                      </a:r>
                      <a:r>
                        <a:rPr lang="es-AR" baseline="0" dirty="0" smtClean="0"/>
                        <a:t> LAS ORDENES… DAME/MOSTRAME</a:t>
                      </a:r>
                      <a:endParaRPr lang="es-AR" dirty="0"/>
                    </a:p>
                  </a:txBody>
                  <a:tcPr/>
                </a:tc>
              </a:tr>
              <a:tr h="957319">
                <a:tc>
                  <a:txBody>
                    <a:bodyPr/>
                    <a:lstStyle/>
                    <a:p>
                      <a:r>
                        <a:rPr lang="es-AR" dirty="0" smtClean="0"/>
                        <a:t>15-21</a:t>
                      </a:r>
                      <a:endParaRPr lang="es-AR" dirty="0"/>
                    </a:p>
                  </a:txBody>
                  <a:tcPr/>
                </a:tc>
                <a:tc>
                  <a:txBody>
                    <a:bodyPr/>
                    <a:lstStyle/>
                    <a:p>
                      <a:r>
                        <a:rPr lang="es-AR" dirty="0" smtClean="0"/>
                        <a:t>DICE</a:t>
                      </a:r>
                      <a:r>
                        <a:rPr lang="es-AR" baseline="0" dirty="0" smtClean="0"/>
                        <a:t> 10 PALABRAS Y FRASES DE 2-3 PALABRAS</a:t>
                      </a:r>
                      <a:endParaRPr lang="es-AR" dirty="0"/>
                    </a:p>
                  </a:txBody>
                  <a:tcPr/>
                </a:tc>
                <a:tc>
                  <a:txBody>
                    <a:bodyPr/>
                    <a:lstStyle/>
                    <a:p>
                      <a:r>
                        <a:rPr lang="es-AR" dirty="0" smtClean="0"/>
                        <a:t>IDENTIFICA</a:t>
                      </a:r>
                      <a:r>
                        <a:rPr lang="es-AR" baseline="0" dirty="0" smtClean="0"/>
                        <a:t> LAS PARTES DEL CUERPO, SIGUE ORDENES DE UN PASO</a:t>
                      </a:r>
                      <a:endParaRPr lang="es-AR" dirty="0"/>
                    </a:p>
                  </a:txBody>
                  <a:tcPr/>
                </a:tc>
              </a:tr>
              <a:tr h="670123">
                <a:tc>
                  <a:txBody>
                    <a:bodyPr/>
                    <a:lstStyle/>
                    <a:p>
                      <a:r>
                        <a:rPr lang="es-AR" dirty="0" smtClean="0"/>
                        <a:t>21-27</a:t>
                      </a:r>
                      <a:endParaRPr lang="es-AR" dirty="0"/>
                    </a:p>
                  </a:txBody>
                  <a:tcPr/>
                </a:tc>
                <a:tc>
                  <a:txBody>
                    <a:bodyPr/>
                    <a:lstStyle/>
                    <a:p>
                      <a:r>
                        <a:rPr lang="es-AR" dirty="0" smtClean="0"/>
                        <a:t>DICE</a:t>
                      </a:r>
                      <a:r>
                        <a:rPr lang="es-AR" baseline="0" dirty="0" smtClean="0"/>
                        <a:t> ORACIONES DE 3 PALABRAS Y PREGUNTAS</a:t>
                      </a:r>
                      <a:endParaRPr lang="es-AR" dirty="0"/>
                    </a:p>
                  </a:txBody>
                  <a:tcPr/>
                </a:tc>
                <a:tc>
                  <a:txBody>
                    <a:bodyPr/>
                    <a:lstStyle/>
                    <a:p>
                      <a:r>
                        <a:rPr lang="es-AR" dirty="0" smtClean="0"/>
                        <a:t>SIGUE</a:t>
                      </a:r>
                      <a:r>
                        <a:rPr lang="es-AR" baseline="0" dirty="0" smtClean="0"/>
                        <a:t> ORDENES QUE INCLUYAN PREPOSICIONES</a:t>
                      </a:r>
                      <a:endParaRPr lang="es-AR" dirty="0"/>
                    </a:p>
                  </a:txBody>
                  <a:tcPr/>
                </a:tc>
              </a:tr>
              <a:tr h="1154341">
                <a:tc>
                  <a:txBody>
                    <a:bodyPr/>
                    <a:lstStyle/>
                    <a:p>
                      <a:r>
                        <a:rPr lang="es-AR" dirty="0" smtClean="0"/>
                        <a:t>27-33</a:t>
                      </a:r>
                      <a:endParaRPr lang="es-AR" dirty="0"/>
                    </a:p>
                  </a:txBody>
                  <a:tcPr/>
                </a:tc>
                <a:tc>
                  <a:txBody>
                    <a:bodyPr/>
                    <a:lstStyle/>
                    <a:p>
                      <a:r>
                        <a:rPr lang="es-AR" dirty="0" smtClean="0"/>
                        <a:t>USA PRONOMBES Y PREPOSICIONES</a:t>
                      </a:r>
                      <a:endParaRPr lang="es-AR" dirty="0"/>
                    </a:p>
                  </a:txBody>
                  <a:tcPr/>
                </a:tc>
                <a:tc>
                  <a:txBody>
                    <a:bodyPr/>
                    <a:lstStyle/>
                    <a:p>
                      <a:r>
                        <a:rPr lang="es-AR" dirty="0" smtClean="0"/>
                        <a:t>ENTIENDE</a:t>
                      </a:r>
                      <a:r>
                        <a:rPr lang="es-AR" baseline="0" dirty="0" smtClean="0"/>
                        <a:t> ADJETIVOS, PRONOMBRES Y PREPOSICIONES</a:t>
                      </a:r>
                      <a:endParaRPr lang="es-AR" dirty="0"/>
                    </a:p>
                  </a:txBody>
                  <a:tcPr/>
                </a:tc>
              </a:tr>
              <a:tr h="668786">
                <a:tc>
                  <a:txBody>
                    <a:bodyPr/>
                    <a:lstStyle/>
                    <a:p>
                      <a:r>
                        <a:rPr lang="es-AR" dirty="0" smtClean="0"/>
                        <a:t>33-39</a:t>
                      </a:r>
                      <a:endParaRPr lang="es-AR" dirty="0"/>
                    </a:p>
                  </a:txBody>
                  <a:tcPr/>
                </a:tc>
                <a:tc>
                  <a:txBody>
                    <a:bodyPr/>
                    <a:lstStyle/>
                    <a:p>
                      <a:r>
                        <a:rPr lang="es-AR" dirty="0" smtClean="0"/>
                        <a:t>RESPONDE</a:t>
                      </a:r>
                      <a:r>
                        <a:rPr lang="es-AR" baseline="0" dirty="0" smtClean="0"/>
                        <a:t> PREGUNTAS LOGICAS</a:t>
                      </a:r>
                      <a:endParaRPr lang="es-AR" dirty="0"/>
                    </a:p>
                  </a:txBody>
                  <a:tcPr/>
                </a:tc>
                <a:tc>
                  <a:txBody>
                    <a:bodyPr/>
                    <a:lstStyle/>
                    <a:p>
                      <a:r>
                        <a:rPr lang="es-AR" dirty="0" smtClean="0"/>
                        <a:t>ENTIENDE</a:t>
                      </a:r>
                      <a:r>
                        <a:rPr lang="es-AR" baseline="0" dirty="0" smtClean="0"/>
                        <a:t> NEGATIVAS</a:t>
                      </a:r>
                      <a:endParaRPr lang="es-AR" dirty="0"/>
                    </a:p>
                  </a:txBody>
                  <a:tcPr/>
                </a:tc>
              </a:tr>
            </a:tbl>
          </a:graphicData>
        </a:graphic>
      </p:graphicFrame>
    </p:spTree>
    <p:extLst>
      <p:ext uri="{BB962C8B-B14F-4D97-AF65-F5344CB8AC3E}">
        <p14:creationId xmlns:p14="http://schemas.microsoft.com/office/powerpoint/2010/main" val="7382015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err="1" smtClean="0"/>
              <a:t>bibliografia</a:t>
            </a:r>
            <a:endParaRPr lang="es-AR" dirty="0"/>
          </a:p>
        </p:txBody>
      </p:sp>
      <p:sp>
        <p:nvSpPr>
          <p:cNvPr id="3" name="2 Marcador de contenido"/>
          <p:cNvSpPr>
            <a:spLocks noGrp="1"/>
          </p:cNvSpPr>
          <p:nvPr>
            <p:ph idx="1"/>
          </p:nvPr>
        </p:nvSpPr>
        <p:spPr>
          <a:xfrm>
            <a:off x="609600" y="1172309"/>
            <a:ext cx="10972800" cy="5545014"/>
          </a:xfrm>
        </p:spPr>
        <p:txBody>
          <a:bodyPr>
            <a:noAutofit/>
          </a:bodyPr>
          <a:lstStyle/>
          <a:p>
            <a:pPr marL="114300" indent="0">
              <a:buNone/>
            </a:pPr>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-Moreno, J. y </a:t>
            </a:r>
            <a:r>
              <a:rPr lang="es-ES" sz="1600" dirty="0" err="1">
                <a:latin typeface="Arial" panose="020B0604020202020204" pitchFamily="34" charset="0"/>
                <a:cs typeface="Arial" panose="020B0604020202020204" pitchFamily="34" charset="0"/>
              </a:rPr>
              <a:t>Griffa</a:t>
            </a:r>
            <a:r>
              <a:rPr lang="es-ES" sz="1600" dirty="0">
                <a:latin typeface="Arial" panose="020B0604020202020204" pitchFamily="34" charset="0"/>
                <a:cs typeface="Arial" panose="020B0604020202020204" pitchFamily="34" charset="0"/>
              </a:rPr>
              <a:t>, M. (2011). Claves para una psicología del desarrollo. Ciudad Autónoma de Buenos Aires, Argentina: Lugar Editorial</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a:t>
            </a:r>
            <a:r>
              <a:rPr lang="es-ES" sz="1600" dirty="0" err="1">
                <a:latin typeface="Arial" panose="020B0604020202020204" pitchFamily="34" charset="0"/>
                <a:cs typeface="Arial" panose="020B0604020202020204" pitchFamily="34" charset="0"/>
              </a:rPr>
              <a:t>Coll</a:t>
            </a:r>
            <a:r>
              <a:rPr lang="es-ES" sz="1600" dirty="0">
                <a:latin typeface="Arial" panose="020B0604020202020204" pitchFamily="34" charset="0"/>
                <a:cs typeface="Arial" panose="020B0604020202020204" pitchFamily="34" charset="0"/>
              </a:rPr>
              <a:t>, C., Palacios, J. y </a:t>
            </a:r>
            <a:r>
              <a:rPr lang="es-ES" sz="1600" dirty="0" err="1">
                <a:latin typeface="Arial" panose="020B0604020202020204" pitchFamily="34" charset="0"/>
                <a:cs typeface="Arial" panose="020B0604020202020204" pitchFamily="34" charset="0"/>
              </a:rPr>
              <a:t>Marchesi</a:t>
            </a:r>
            <a:r>
              <a:rPr lang="es-ES" sz="1600" dirty="0">
                <a:latin typeface="Arial" panose="020B0604020202020204" pitchFamily="34" charset="0"/>
                <a:cs typeface="Arial" panose="020B0604020202020204" pitchFamily="34" charset="0"/>
              </a:rPr>
              <a:t>, A. (2000): Desarrollo psicológico y educación. I. Psicología de la Educación. Madrid: Alianza Universidad. </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Indicamos la </a:t>
            </a:r>
            <a:r>
              <a:rPr lang="es-ES" sz="1600" dirty="0" err="1">
                <a:latin typeface="Arial" panose="020B0604020202020204" pitchFamily="34" charset="0"/>
                <a:cs typeface="Arial" panose="020B0604020202020204" pitchFamily="34" charset="0"/>
              </a:rPr>
              <a:t>seleccion</a:t>
            </a:r>
            <a:r>
              <a:rPr lang="es-ES" sz="1600" dirty="0">
                <a:latin typeface="Arial" panose="020B0604020202020204" pitchFamily="34" charset="0"/>
                <a:cs typeface="Arial" panose="020B0604020202020204" pitchFamily="34" charset="0"/>
              </a:rPr>
              <a:t> de paginas de acuerdo a los temas para que vayan leyendo :</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-EL PRIMER AÑO DE VIDA: Los organizadores de la psique según SPITZ: Lee en Claves para una Psicología del Desarrollo pág. 92-95</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-APORTES DE WINNICOTT: Investiga ¿Qué es el objeto transicional? Lee Claves para la Psicología del Desarrollo pág. 130-132</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-DESARROLLO MOTOR : -Desarrollo psicológico y educación pág. 97-102.</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-DESARROLLO DEL LENGUAJE: </a:t>
            </a:r>
            <a:r>
              <a:rPr lang="es-ES" sz="1600" dirty="0" err="1">
                <a:latin typeface="Arial" panose="020B0604020202020204" pitchFamily="34" charset="0"/>
                <a:cs typeface="Arial" panose="020B0604020202020204" pitchFamily="34" charset="0"/>
              </a:rPr>
              <a:t>Coll</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Marchesi</a:t>
            </a:r>
            <a:r>
              <a:rPr lang="es-ES" sz="1600" dirty="0">
                <a:latin typeface="Arial" panose="020B0604020202020204" pitchFamily="34" charset="0"/>
                <a:cs typeface="Arial" panose="020B0604020202020204" pitchFamily="34" charset="0"/>
              </a:rPr>
              <a:t>, Palacios y otros (</a:t>
            </a:r>
            <a:r>
              <a:rPr lang="es-ES" sz="1600" dirty="0" err="1">
                <a:latin typeface="Arial" panose="020B0604020202020204" pitchFamily="34" charset="0"/>
                <a:cs typeface="Arial" panose="020B0604020202020204" pitchFamily="34" charset="0"/>
              </a:rPr>
              <a:t>Pto</a:t>
            </a:r>
            <a:r>
              <a:rPr lang="es-ES" sz="1600" dirty="0">
                <a:latin typeface="Arial" panose="020B0604020202020204" pitchFamily="34" charset="0"/>
                <a:cs typeface="Arial" panose="020B0604020202020204" pitchFamily="34" charset="0"/>
              </a:rPr>
              <a:t> 4 </a:t>
            </a:r>
            <a:r>
              <a:rPr lang="es-ES" sz="1600" dirty="0" err="1">
                <a:latin typeface="Arial" panose="020B0604020202020204" pitchFamily="34" charset="0"/>
                <a:cs typeface="Arial" panose="020B0604020202020204" pitchFamily="34" charset="0"/>
              </a:rPr>
              <a:t>pág</a:t>
            </a:r>
            <a:r>
              <a:rPr lang="es-ES" sz="1600" dirty="0">
                <a:latin typeface="Arial" panose="020B0604020202020204" pitchFamily="34" charset="0"/>
                <a:cs typeface="Arial" panose="020B0604020202020204" pitchFamily="34" charset="0"/>
              </a:rPr>
              <a:t> 133; </a:t>
            </a:r>
            <a:r>
              <a:rPr lang="es-ES" sz="1600" dirty="0" err="1">
                <a:latin typeface="Arial" panose="020B0604020202020204" pitchFamily="34" charset="0"/>
                <a:cs typeface="Arial" panose="020B0604020202020204" pitchFamily="34" charset="0"/>
              </a:rPr>
              <a:t>pto</a:t>
            </a:r>
            <a:r>
              <a:rPr lang="es-ES" sz="1600" dirty="0">
                <a:latin typeface="Arial" panose="020B0604020202020204" pitchFamily="34" charset="0"/>
                <a:cs typeface="Arial" panose="020B0604020202020204" pitchFamily="34" charset="0"/>
              </a:rPr>
              <a:t> 8 </a:t>
            </a:r>
            <a:r>
              <a:rPr lang="es-ES" sz="1600" dirty="0" err="1">
                <a:latin typeface="Arial" panose="020B0604020202020204" pitchFamily="34" charset="0"/>
                <a:cs typeface="Arial" panose="020B0604020202020204" pitchFamily="34" charset="0"/>
              </a:rPr>
              <a:t>pág</a:t>
            </a:r>
            <a:r>
              <a:rPr lang="es-ES" sz="1600" dirty="0">
                <a:latin typeface="Arial" panose="020B0604020202020204" pitchFamily="34" charset="0"/>
                <a:cs typeface="Arial" panose="020B0604020202020204" pitchFamily="34" charset="0"/>
              </a:rPr>
              <a:t> 227) y del texto Claves para una psicología del desarrollo  (Pág. 155 a 168 y 257)</a:t>
            </a:r>
            <a:endParaRPr lang="es-A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85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p:txBody>
          <a:bodyPr/>
          <a:lstStyle/>
          <a:p>
            <a:endParaRPr lang="es-E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44" y="341289"/>
            <a:ext cx="11616744" cy="6368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1113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7127" y="579549"/>
            <a:ext cx="10612191" cy="5937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80691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Tercer organizador : No</a:t>
            </a:r>
            <a:endParaRPr lang="es-AR" dirty="0"/>
          </a:p>
        </p:txBody>
      </p:sp>
      <p:sp>
        <p:nvSpPr>
          <p:cNvPr id="3" name="2 Marcador de contenido"/>
          <p:cNvSpPr>
            <a:spLocks noGrp="1"/>
          </p:cNvSpPr>
          <p:nvPr>
            <p:ph idx="1"/>
          </p:nvPr>
        </p:nvSpPr>
        <p:spPr/>
        <p:txBody>
          <a:bodyPr/>
          <a:lstStyle/>
          <a:p>
            <a:r>
              <a:rPr lang="es-ES" dirty="0" smtClean="0"/>
              <a:t>Gesto semántico del “no” (18 meses)</a:t>
            </a:r>
          </a:p>
          <a:p>
            <a:r>
              <a:rPr lang="es-ES" dirty="0" smtClean="0"/>
              <a:t>Expresa solo la negación y no representa un objeto </a:t>
            </a:r>
          </a:p>
          <a:p>
            <a:r>
              <a:rPr lang="es-ES" dirty="0" smtClean="0"/>
              <a:t>Implica un mayor grado de abstracción y capacidad de juicio</a:t>
            </a:r>
          </a:p>
          <a:p>
            <a:r>
              <a:rPr lang="es-ES" dirty="0" smtClean="0"/>
              <a:t>Durante esta etapa comienza el desarrollo mas profundo del lenguaje y el reemplazo de la acción por la comunicación verbal.</a:t>
            </a:r>
            <a:endParaRPr lang="es-AR" dirty="0"/>
          </a:p>
        </p:txBody>
      </p:sp>
    </p:spTree>
    <p:extLst>
      <p:ext uri="{BB962C8B-B14F-4D97-AF65-F5344CB8AC3E}">
        <p14:creationId xmlns:p14="http://schemas.microsoft.com/office/powerpoint/2010/main" val="42890114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dirty="0"/>
          </a:p>
        </p:txBody>
      </p:sp>
      <p:pic>
        <p:nvPicPr>
          <p:cNvPr id="4" name="Marcador de contenido 3"/>
          <p:cNvPicPr>
            <a:picLocks noGrp="1" noChangeAspect="1"/>
          </p:cNvPicPr>
          <p:nvPr>
            <p:ph idx="1"/>
          </p:nvPr>
        </p:nvPicPr>
        <p:blipFill>
          <a:blip r:embed="rId2"/>
          <a:stretch>
            <a:fillRect/>
          </a:stretch>
        </p:blipFill>
        <p:spPr>
          <a:xfrm>
            <a:off x="605307" y="618517"/>
            <a:ext cx="9556123" cy="6104254"/>
          </a:xfrm>
          <a:prstGeom prst="rect">
            <a:avLst/>
          </a:prstGeom>
        </p:spPr>
      </p:pic>
    </p:spTree>
    <p:extLst>
      <p:ext uri="{BB962C8B-B14F-4D97-AF65-F5344CB8AC3E}">
        <p14:creationId xmlns:p14="http://schemas.microsoft.com/office/powerpoint/2010/main" val="4465870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126609"/>
            <a:ext cx="10364451" cy="872197"/>
          </a:xfrm>
        </p:spPr>
        <p:txBody>
          <a:bodyPr/>
          <a:lstStyle/>
          <a:p>
            <a:r>
              <a:rPr lang="es-AR" dirty="0" smtClean="0"/>
              <a:t>Donald </a:t>
            </a:r>
            <a:r>
              <a:rPr lang="es-AR" dirty="0" err="1" smtClean="0"/>
              <a:t>Winnicott</a:t>
            </a:r>
            <a:endParaRPr lang="es-AR" dirty="0"/>
          </a:p>
        </p:txBody>
      </p:sp>
      <p:sp>
        <p:nvSpPr>
          <p:cNvPr id="5" name="Marcador de contenido 4"/>
          <p:cNvSpPr>
            <a:spLocks noGrp="1"/>
          </p:cNvSpPr>
          <p:nvPr>
            <p:ph idx="1"/>
          </p:nvPr>
        </p:nvSpPr>
        <p:spPr>
          <a:xfrm>
            <a:off x="182879" y="858129"/>
            <a:ext cx="11871745" cy="5894363"/>
          </a:xfrm>
        </p:spPr>
        <p:txBody>
          <a:bodyPr>
            <a:noAutofit/>
          </a:bodyPr>
          <a:lstStyle/>
          <a:p>
            <a:r>
              <a:rPr lang="es-AR" dirty="0" smtClean="0"/>
              <a:t> </a:t>
            </a:r>
            <a:r>
              <a:rPr lang="es-AR" dirty="0"/>
              <a:t>fue un pediatra y psicoanalista </a:t>
            </a:r>
            <a:r>
              <a:rPr lang="es-AR" dirty="0" smtClean="0"/>
              <a:t>inglés (1896- 1971). </a:t>
            </a:r>
          </a:p>
          <a:p>
            <a:r>
              <a:rPr lang="es-AR" dirty="0" smtClean="0"/>
              <a:t>MADRE SUFICIENTEMENTE BUENA. DECODIFICA</a:t>
            </a:r>
          </a:p>
          <a:p>
            <a:r>
              <a:rPr lang="es-AR" dirty="0"/>
              <a:t>O</a:t>
            </a:r>
            <a:r>
              <a:rPr lang="es-AR" dirty="0" smtClean="0"/>
              <a:t>bjeto transicional: </a:t>
            </a:r>
            <a:r>
              <a:rPr lang="es-AR" dirty="0"/>
              <a:t>puede ser un peluche, una manta, su almohada, un trozo de tela</a:t>
            </a:r>
            <a:r>
              <a:rPr lang="es-AR" dirty="0" smtClean="0"/>
              <a:t>, el pelo, </a:t>
            </a:r>
            <a:r>
              <a:rPr lang="es-AR" dirty="0"/>
              <a:t>etc. y es requerido por el niño, en los primeros años del desarrollo infantil, cuando se angustia, cuando está triste, cuando está solo, cuando tiene miedo, etc., en definitiva, objeto transicional es cualquier objeto que le proporcione tranquilidad en las situaciones “difíciles” que tenga que afrontar. </a:t>
            </a:r>
            <a:endParaRPr lang="es-AR" dirty="0" smtClean="0"/>
          </a:p>
          <a:p>
            <a:r>
              <a:rPr lang="es-AR" dirty="0" smtClean="0"/>
              <a:t>Es una forma de defensa contra la ansiedad…zona de experiencia (yo-no yo)</a:t>
            </a:r>
          </a:p>
          <a:p>
            <a:r>
              <a:rPr lang="es-AR" dirty="0" err="1" smtClean="0"/>
              <a:t>Caracteristicas</a:t>
            </a:r>
            <a:r>
              <a:rPr lang="es-AR" dirty="0" smtClean="0"/>
              <a:t>. Poder absoluto del niño, los padres lo respetan, ambivalencia, continuidad del yo, no cambia, blando</a:t>
            </a:r>
          </a:p>
          <a:p>
            <a:r>
              <a:rPr lang="es-AR" dirty="0" smtClean="0"/>
              <a:t>Autoerotismo…..zona de experiencia….relación de objeto</a:t>
            </a:r>
            <a:endParaRPr lang="es-AR" dirty="0"/>
          </a:p>
        </p:txBody>
      </p:sp>
      <p:pic>
        <p:nvPicPr>
          <p:cNvPr id="6" name="Imagen 5"/>
          <p:cNvPicPr>
            <a:picLocks noChangeAspect="1"/>
          </p:cNvPicPr>
          <p:nvPr/>
        </p:nvPicPr>
        <p:blipFill>
          <a:blip r:embed="rId2"/>
          <a:stretch>
            <a:fillRect/>
          </a:stretch>
        </p:blipFill>
        <p:spPr>
          <a:xfrm>
            <a:off x="9569003" y="88127"/>
            <a:ext cx="2622997" cy="1727794"/>
          </a:xfrm>
          <a:prstGeom prst="rect">
            <a:avLst/>
          </a:prstGeom>
        </p:spPr>
      </p:pic>
    </p:spTree>
    <p:extLst>
      <p:ext uri="{BB962C8B-B14F-4D97-AF65-F5344CB8AC3E}">
        <p14:creationId xmlns:p14="http://schemas.microsoft.com/office/powerpoint/2010/main" val="331158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pic>
        <p:nvPicPr>
          <p:cNvPr id="4" name="Privacin_Emocional_en_la_Infancia_Rene_A_Spitz_1952_subtitulado_espaol(youtube.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4694" y="0"/>
            <a:ext cx="11730789" cy="6621463"/>
          </a:xfrm>
        </p:spPr>
      </p:pic>
    </p:spTree>
    <p:extLst>
      <p:ext uri="{BB962C8B-B14F-4D97-AF65-F5344CB8AC3E}">
        <p14:creationId xmlns:p14="http://schemas.microsoft.com/office/powerpoint/2010/main" val="1162747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Desarrollo </a:t>
            </a:r>
            <a:r>
              <a:rPr lang="es-ES" dirty="0" err="1" smtClean="0"/>
              <a:t>PsiCOmotor</a:t>
            </a:r>
            <a:endParaRPr lang="es-AR" dirty="0"/>
          </a:p>
        </p:txBody>
      </p:sp>
      <p:sp>
        <p:nvSpPr>
          <p:cNvPr id="3" name="2 Marcador de contenido"/>
          <p:cNvSpPr>
            <a:spLocks noGrp="1"/>
          </p:cNvSpPr>
          <p:nvPr>
            <p:ph idx="1"/>
          </p:nvPr>
        </p:nvSpPr>
        <p:spPr/>
        <p:txBody>
          <a:bodyPr/>
          <a:lstStyle/>
          <a:p>
            <a:r>
              <a:rPr lang="es-ES" dirty="0" smtClean="0"/>
              <a:t>La psicomotricidad tiene que ver con la </a:t>
            </a:r>
            <a:r>
              <a:rPr lang="es-ES" dirty="0" err="1" smtClean="0"/>
              <a:t>relacion</a:t>
            </a:r>
            <a:r>
              <a:rPr lang="es-ES" dirty="0" smtClean="0"/>
              <a:t> psiquismo- movimiento</a:t>
            </a:r>
          </a:p>
          <a:p>
            <a:r>
              <a:rPr lang="es-ES" dirty="0" smtClean="0"/>
              <a:t>Influyen los componentes madurativos, componentes relacionales.</a:t>
            </a:r>
          </a:p>
          <a:p>
            <a:r>
              <a:rPr lang="es-ES" dirty="0" smtClean="0"/>
              <a:t>Acciones por las que el niño entra en contacto con personas y objetos que lo rodean.</a:t>
            </a:r>
          </a:p>
          <a:p>
            <a:r>
              <a:rPr lang="es-ES" dirty="0" smtClean="0"/>
              <a:t>La meta del desarrollo psicomotor es el control propio del cuerpo, llegar al </a:t>
            </a:r>
            <a:r>
              <a:rPr lang="es-ES" dirty="0" err="1" smtClean="0"/>
              <a:t>maximo</a:t>
            </a:r>
            <a:r>
              <a:rPr lang="es-ES" dirty="0" smtClean="0"/>
              <a:t> de sus posibilidades de </a:t>
            </a:r>
            <a:r>
              <a:rPr lang="es-ES" dirty="0" err="1" smtClean="0"/>
              <a:t>accion</a:t>
            </a:r>
            <a:r>
              <a:rPr lang="es-ES" dirty="0" smtClean="0"/>
              <a:t> y de </a:t>
            </a:r>
            <a:r>
              <a:rPr lang="es-ES" dirty="0" err="1" smtClean="0"/>
              <a:t>expresion</a:t>
            </a:r>
            <a:r>
              <a:rPr lang="es-ES" dirty="0" smtClean="0"/>
              <a:t> como a cada uno le sean </a:t>
            </a:r>
            <a:r>
              <a:rPr lang="es-ES" dirty="0" smtClean="0"/>
              <a:t>posibles</a:t>
            </a:r>
          </a:p>
          <a:p>
            <a:r>
              <a:rPr lang="es-ES" dirty="0" smtClean="0"/>
              <a:t>El progresivo control corporal se lleva a cabo de acuerdo a las leyes: </a:t>
            </a:r>
            <a:r>
              <a:rPr lang="es-ES" dirty="0" err="1" smtClean="0"/>
              <a:t>Cefalo</a:t>
            </a:r>
            <a:r>
              <a:rPr lang="es-ES" dirty="0" smtClean="0"/>
              <a:t>-caudal y </a:t>
            </a:r>
            <a:r>
              <a:rPr lang="es-ES" dirty="0" err="1" smtClean="0"/>
              <a:t>Proximo</a:t>
            </a:r>
            <a:r>
              <a:rPr lang="es-ES" dirty="0" smtClean="0"/>
              <a:t>-distal</a:t>
            </a:r>
            <a:endParaRPr lang="es-ES" dirty="0" smtClean="0"/>
          </a:p>
          <a:p>
            <a:endParaRPr lang="es-AR" dirty="0"/>
          </a:p>
        </p:txBody>
      </p:sp>
    </p:spTree>
    <p:extLst>
      <p:ext uri="{BB962C8B-B14F-4D97-AF65-F5344CB8AC3E}">
        <p14:creationId xmlns:p14="http://schemas.microsoft.com/office/powerpoint/2010/main" val="1215971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1"/>
            <a:ext cx="10364451" cy="998112"/>
          </a:xfrm>
        </p:spPr>
        <p:txBody>
          <a:bodyPr/>
          <a:lstStyle/>
          <a:p>
            <a:r>
              <a:rPr lang="es-AR" dirty="0" smtClean="0"/>
              <a:t>DESARROLLO PSICOMOTOR</a:t>
            </a:r>
            <a:endParaRPr lang="es-AR" dirty="0"/>
          </a:p>
        </p:txBody>
      </p:sp>
      <p:sp>
        <p:nvSpPr>
          <p:cNvPr id="3" name="Marcador de contenido 2"/>
          <p:cNvSpPr>
            <a:spLocks noGrp="1"/>
          </p:cNvSpPr>
          <p:nvPr>
            <p:ph idx="1"/>
          </p:nvPr>
        </p:nvSpPr>
        <p:spPr>
          <a:xfrm>
            <a:off x="913774" y="1532586"/>
            <a:ext cx="10363826" cy="4790941"/>
          </a:xfrm>
        </p:spPr>
        <p:txBody>
          <a:bodyPr/>
          <a:lstStyle/>
          <a:p>
            <a:pPr marL="0" indent="0">
              <a:buNone/>
            </a:pPr>
            <a:endParaRPr lang="es-AR" dirty="0" smtClean="0"/>
          </a:p>
          <a:p>
            <a:endParaRPr lang="es-AR" dirty="0"/>
          </a:p>
        </p:txBody>
      </p:sp>
      <p:pic>
        <p:nvPicPr>
          <p:cNvPr id="4" name="Imagen 3"/>
          <p:cNvPicPr>
            <a:picLocks noChangeAspect="1"/>
          </p:cNvPicPr>
          <p:nvPr/>
        </p:nvPicPr>
        <p:blipFill>
          <a:blip r:embed="rId2"/>
          <a:stretch>
            <a:fillRect/>
          </a:stretch>
        </p:blipFill>
        <p:spPr>
          <a:xfrm>
            <a:off x="2117472" y="1835329"/>
            <a:ext cx="7956429" cy="4488198"/>
          </a:xfrm>
          <a:prstGeom prst="rect">
            <a:avLst/>
          </a:prstGeom>
        </p:spPr>
      </p:pic>
      <p:pic>
        <p:nvPicPr>
          <p:cNvPr id="5" name="Imagen 4"/>
          <p:cNvPicPr>
            <a:picLocks noChangeAspect="1"/>
          </p:cNvPicPr>
          <p:nvPr/>
        </p:nvPicPr>
        <p:blipFill>
          <a:blip r:embed="rId3"/>
          <a:stretch>
            <a:fillRect/>
          </a:stretch>
        </p:blipFill>
        <p:spPr>
          <a:xfrm>
            <a:off x="553792" y="866649"/>
            <a:ext cx="10599312" cy="5746652"/>
          </a:xfrm>
          <a:prstGeom prst="rect">
            <a:avLst/>
          </a:prstGeom>
        </p:spPr>
      </p:pic>
    </p:spTree>
    <p:extLst>
      <p:ext uri="{BB962C8B-B14F-4D97-AF65-F5344CB8AC3E}">
        <p14:creationId xmlns:p14="http://schemas.microsoft.com/office/powerpoint/2010/main" val="160273998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ticario">
  <a:themeElements>
    <a:clrScheme name="Boticario">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Boticario">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oticari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2496</TotalTime>
  <Words>695</Words>
  <Application>Microsoft Office PowerPoint</Application>
  <PresentationFormat>Personalizado</PresentationFormat>
  <Paragraphs>93</Paragraphs>
  <Slides>13</Slides>
  <Notes>0</Notes>
  <HiddenSlides>0</HiddenSlides>
  <MMClips>1</MMClips>
  <ScaleCrop>false</ScaleCrop>
  <HeadingPairs>
    <vt:vector size="4" baseType="variant">
      <vt:variant>
        <vt:lpstr>Tema</vt:lpstr>
      </vt:variant>
      <vt:variant>
        <vt:i4>1</vt:i4>
      </vt:variant>
      <vt:variant>
        <vt:lpstr>Títulos de diapositiva</vt:lpstr>
      </vt:variant>
      <vt:variant>
        <vt:i4>13</vt:i4>
      </vt:variant>
    </vt:vector>
  </HeadingPairs>
  <TitlesOfParts>
    <vt:vector size="14" baseType="lpstr">
      <vt:lpstr>Boticario</vt:lpstr>
      <vt:lpstr>Organizadores   según René Spitz (1887-1974)</vt:lpstr>
      <vt:lpstr>Presentación de PowerPoint</vt:lpstr>
      <vt:lpstr>Presentación de PowerPoint</vt:lpstr>
      <vt:lpstr>Tercer organizador : No</vt:lpstr>
      <vt:lpstr>Presentación de PowerPoint</vt:lpstr>
      <vt:lpstr>Donald Winnicott</vt:lpstr>
      <vt:lpstr>Presentación de PowerPoint</vt:lpstr>
      <vt:lpstr>Desarrollo PsiCOmotor</vt:lpstr>
      <vt:lpstr>DESARROLLO PSICOMOTOR</vt:lpstr>
      <vt:lpstr>Presentación de PowerPoint</vt:lpstr>
      <vt:lpstr>lenguaje</vt:lpstr>
      <vt:lpstr>LENGUAJE</vt:lpstr>
      <vt:lpstr>bibliografia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PRINCIPALES ESCUELAS DE LA PSICOLOGÍA</dc:title>
  <dc:creator>Usuario</dc:creator>
  <cp:lastModifiedBy>Usuario</cp:lastModifiedBy>
  <cp:revision>125</cp:revision>
  <dcterms:created xsi:type="dcterms:W3CDTF">2016-09-06T00:20:24Z</dcterms:created>
  <dcterms:modified xsi:type="dcterms:W3CDTF">2022-08-23T14:31:38Z</dcterms:modified>
</cp:coreProperties>
</file>