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57" r:id="rId4"/>
    <p:sldId id="258" r:id="rId5"/>
    <p:sldId id="259" r:id="rId6"/>
  </p:sldIdLst>
  <p:sldSz cx="12192000" cy="6858000"/>
  <p:notesSz cx="6858000" cy="9144000"/>
  <p:defaultTextStyle>
    <a:defPPr>
      <a:defRPr lang="es-A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004" autoAdjust="0"/>
    <p:restoredTop sz="94660"/>
  </p:normalViewPr>
  <p:slideViewPr>
    <p:cSldViewPr snapToGrid="0">
      <p:cViewPr varScale="1">
        <p:scale>
          <a:sx n="80" d="100"/>
          <a:sy n="80" d="100"/>
        </p:scale>
        <p:origin x="30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114893C-62D1-46AA-B524-EF37E7435308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E9DD6764-5058-49B0-9AEF-96B1933AD497}">
      <dgm:prSet/>
      <dgm:spPr/>
      <dgm:t>
        <a:bodyPr/>
        <a:lstStyle/>
        <a:p>
          <a:r>
            <a:rPr lang="es-AR" dirty="0"/>
            <a:t>Leer el texto de Ethel </a:t>
          </a:r>
          <a:r>
            <a:rPr lang="es-AR" dirty="0" err="1"/>
            <a:t>Manganiello</a:t>
          </a:r>
          <a:r>
            <a:rPr lang="es-AR" dirty="0"/>
            <a:t>, luego:</a:t>
          </a:r>
          <a:endParaRPr lang="en-US" dirty="0"/>
        </a:p>
      </dgm:t>
    </dgm:pt>
    <dgm:pt modelId="{DBA8D129-FCBF-43B0-B955-80DFD18CFFC2}" type="parTrans" cxnId="{E796B6AA-EDA9-4688-A77E-3C67B50A4854}">
      <dgm:prSet/>
      <dgm:spPr/>
      <dgm:t>
        <a:bodyPr/>
        <a:lstStyle/>
        <a:p>
          <a:endParaRPr lang="en-US"/>
        </a:p>
      </dgm:t>
    </dgm:pt>
    <dgm:pt modelId="{B9D54EE7-370A-4BDE-87C6-1CA963D4C991}" type="sibTrans" cxnId="{E796B6AA-EDA9-4688-A77E-3C67B50A4854}">
      <dgm:prSet/>
      <dgm:spPr/>
      <dgm:t>
        <a:bodyPr/>
        <a:lstStyle/>
        <a:p>
          <a:endParaRPr lang="en-US"/>
        </a:p>
      </dgm:t>
    </dgm:pt>
    <dgm:pt modelId="{31981582-5836-4875-852F-CC20C8189D31}">
      <dgm:prSet/>
      <dgm:spPr/>
      <dgm:t>
        <a:bodyPr/>
        <a:lstStyle/>
        <a:p>
          <a:r>
            <a:rPr lang="es-AR"/>
            <a:t>1)- Recupera las problemáticas seleccionadas anteriormente. </a:t>
          </a:r>
          <a:endParaRPr lang="en-US"/>
        </a:p>
      </dgm:t>
    </dgm:pt>
    <dgm:pt modelId="{56E30FBA-7FC5-4660-9C7D-981D2B3CBB7A}" type="parTrans" cxnId="{CE5D33E2-DBEB-4ADF-A08D-64BE3BA211CA}">
      <dgm:prSet/>
      <dgm:spPr/>
      <dgm:t>
        <a:bodyPr/>
        <a:lstStyle/>
        <a:p>
          <a:endParaRPr lang="en-US"/>
        </a:p>
      </dgm:t>
    </dgm:pt>
    <dgm:pt modelId="{FD70278A-1418-4711-A0EB-4119658E68AB}" type="sibTrans" cxnId="{CE5D33E2-DBEB-4ADF-A08D-64BE3BA211CA}">
      <dgm:prSet/>
      <dgm:spPr/>
      <dgm:t>
        <a:bodyPr/>
        <a:lstStyle/>
        <a:p>
          <a:endParaRPr lang="en-US"/>
        </a:p>
      </dgm:t>
    </dgm:pt>
    <dgm:pt modelId="{8D10AC93-361C-4AC4-BDAE-EF2BCC882889}">
      <dgm:prSet/>
      <dgm:spPr/>
      <dgm:t>
        <a:bodyPr/>
        <a:lstStyle/>
        <a:p>
          <a:r>
            <a:rPr lang="es-AR" dirty="0"/>
            <a:t>2)- Ubica esas problemáticas en los grupos de problemas educativos propuestos por Ethel </a:t>
          </a:r>
          <a:r>
            <a:rPr lang="es-AR" dirty="0" err="1"/>
            <a:t>Manganiello</a:t>
          </a:r>
          <a:r>
            <a:rPr lang="es-AR" dirty="0"/>
            <a:t> (1984).</a:t>
          </a:r>
          <a:endParaRPr lang="en-US" dirty="0"/>
        </a:p>
      </dgm:t>
    </dgm:pt>
    <dgm:pt modelId="{AD260223-0B91-433A-9C34-03C87F34A7E2}" type="parTrans" cxnId="{8D57E2FB-C619-481C-91B2-7E6B3777A498}">
      <dgm:prSet/>
      <dgm:spPr/>
      <dgm:t>
        <a:bodyPr/>
        <a:lstStyle/>
        <a:p>
          <a:endParaRPr lang="en-US"/>
        </a:p>
      </dgm:t>
    </dgm:pt>
    <dgm:pt modelId="{E825CCF4-0A5F-4CE6-ACAD-1536C3D17F57}" type="sibTrans" cxnId="{8D57E2FB-C619-481C-91B2-7E6B3777A498}">
      <dgm:prSet/>
      <dgm:spPr/>
      <dgm:t>
        <a:bodyPr/>
        <a:lstStyle/>
        <a:p>
          <a:endParaRPr lang="en-US"/>
        </a:p>
      </dgm:t>
    </dgm:pt>
    <dgm:pt modelId="{EEB07063-C07A-417C-BE83-676EC2998CA3}">
      <dgm:prSet/>
      <dgm:spPr/>
      <dgm:t>
        <a:bodyPr/>
        <a:lstStyle/>
        <a:p>
          <a:r>
            <a:rPr lang="es-AR" dirty="0"/>
            <a:t>3)-Justifica teóricamente las agrupaciones realizadas. Socializa con el grupo.</a:t>
          </a:r>
          <a:endParaRPr lang="en-US" dirty="0"/>
        </a:p>
      </dgm:t>
    </dgm:pt>
    <dgm:pt modelId="{FE2D00BA-399C-4D15-AB63-97A2B9419F03}" type="parTrans" cxnId="{A8047583-9397-499C-8150-04659577AABF}">
      <dgm:prSet/>
      <dgm:spPr/>
      <dgm:t>
        <a:bodyPr/>
        <a:lstStyle/>
        <a:p>
          <a:endParaRPr lang="en-US"/>
        </a:p>
      </dgm:t>
    </dgm:pt>
    <dgm:pt modelId="{B275F174-12B7-4F6F-A19C-AC02DB254CF9}" type="sibTrans" cxnId="{A8047583-9397-499C-8150-04659577AABF}">
      <dgm:prSet/>
      <dgm:spPr/>
      <dgm:t>
        <a:bodyPr/>
        <a:lstStyle/>
        <a:p>
          <a:endParaRPr lang="en-US"/>
        </a:p>
      </dgm:t>
    </dgm:pt>
    <dgm:pt modelId="{5EA51399-8580-4079-B381-7716CDED4B59}" type="pres">
      <dgm:prSet presAssocID="{C114893C-62D1-46AA-B524-EF37E7435308}" presName="linear" presStyleCnt="0">
        <dgm:presLayoutVars>
          <dgm:animLvl val="lvl"/>
          <dgm:resizeHandles val="exact"/>
        </dgm:presLayoutVars>
      </dgm:prSet>
      <dgm:spPr/>
    </dgm:pt>
    <dgm:pt modelId="{3DFF6375-32C2-4F32-A98E-35A230271739}" type="pres">
      <dgm:prSet presAssocID="{E9DD6764-5058-49B0-9AEF-96B1933AD497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E6AFE57B-604A-4F1E-8793-3C61A58B5D6A}" type="pres">
      <dgm:prSet presAssocID="{B9D54EE7-370A-4BDE-87C6-1CA963D4C991}" presName="spacer" presStyleCnt="0"/>
      <dgm:spPr/>
    </dgm:pt>
    <dgm:pt modelId="{419A22EE-D37F-415E-B314-862FAC4F7EB6}" type="pres">
      <dgm:prSet presAssocID="{31981582-5836-4875-852F-CC20C8189D31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7D601433-DB0A-418F-BFF1-21B964CA641A}" type="pres">
      <dgm:prSet presAssocID="{FD70278A-1418-4711-A0EB-4119658E68AB}" presName="spacer" presStyleCnt="0"/>
      <dgm:spPr/>
    </dgm:pt>
    <dgm:pt modelId="{039FAD98-1380-4793-BC4D-0B34E8EE5D04}" type="pres">
      <dgm:prSet presAssocID="{8D10AC93-361C-4AC4-BDAE-EF2BCC882889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BE0A3562-CC94-4B1D-B873-5A0C0565AC9F}" type="pres">
      <dgm:prSet presAssocID="{E825CCF4-0A5F-4CE6-ACAD-1536C3D17F57}" presName="spacer" presStyleCnt="0"/>
      <dgm:spPr/>
    </dgm:pt>
    <dgm:pt modelId="{0C7F981F-AF04-4D22-8257-96718E7154A2}" type="pres">
      <dgm:prSet presAssocID="{EEB07063-C07A-417C-BE83-676EC2998CA3}" presName="parentText" presStyleLbl="node1" presStyleIdx="3" presStyleCnt="4">
        <dgm:presLayoutVars>
          <dgm:chMax val="0"/>
          <dgm:bulletEnabled val="1"/>
        </dgm:presLayoutVars>
      </dgm:prSet>
      <dgm:spPr/>
    </dgm:pt>
  </dgm:ptLst>
  <dgm:cxnLst>
    <dgm:cxn modelId="{26F3AF07-BCB1-48BA-BB86-62D3BFCC7295}" type="presOf" srcId="{E9DD6764-5058-49B0-9AEF-96B1933AD497}" destId="{3DFF6375-32C2-4F32-A98E-35A230271739}" srcOrd="0" destOrd="0" presId="urn:microsoft.com/office/officeart/2005/8/layout/vList2"/>
    <dgm:cxn modelId="{0F07406B-9F34-4624-BBA6-64CB0C33E6B1}" type="presOf" srcId="{C114893C-62D1-46AA-B524-EF37E7435308}" destId="{5EA51399-8580-4079-B381-7716CDED4B59}" srcOrd="0" destOrd="0" presId="urn:microsoft.com/office/officeart/2005/8/layout/vList2"/>
    <dgm:cxn modelId="{A8047583-9397-499C-8150-04659577AABF}" srcId="{C114893C-62D1-46AA-B524-EF37E7435308}" destId="{EEB07063-C07A-417C-BE83-676EC2998CA3}" srcOrd="3" destOrd="0" parTransId="{FE2D00BA-399C-4D15-AB63-97A2B9419F03}" sibTransId="{B275F174-12B7-4F6F-A19C-AC02DB254CF9}"/>
    <dgm:cxn modelId="{E796B6AA-EDA9-4688-A77E-3C67B50A4854}" srcId="{C114893C-62D1-46AA-B524-EF37E7435308}" destId="{E9DD6764-5058-49B0-9AEF-96B1933AD497}" srcOrd="0" destOrd="0" parTransId="{DBA8D129-FCBF-43B0-B955-80DFD18CFFC2}" sibTransId="{B9D54EE7-370A-4BDE-87C6-1CA963D4C991}"/>
    <dgm:cxn modelId="{A09670D1-7BCF-4859-A82E-F4B16605A590}" type="presOf" srcId="{EEB07063-C07A-417C-BE83-676EC2998CA3}" destId="{0C7F981F-AF04-4D22-8257-96718E7154A2}" srcOrd="0" destOrd="0" presId="urn:microsoft.com/office/officeart/2005/8/layout/vList2"/>
    <dgm:cxn modelId="{05F5F4D5-39A3-498C-979A-D6A0F0014661}" type="presOf" srcId="{31981582-5836-4875-852F-CC20C8189D31}" destId="{419A22EE-D37F-415E-B314-862FAC4F7EB6}" srcOrd="0" destOrd="0" presId="urn:microsoft.com/office/officeart/2005/8/layout/vList2"/>
    <dgm:cxn modelId="{CE5D33E2-DBEB-4ADF-A08D-64BE3BA211CA}" srcId="{C114893C-62D1-46AA-B524-EF37E7435308}" destId="{31981582-5836-4875-852F-CC20C8189D31}" srcOrd="1" destOrd="0" parTransId="{56E30FBA-7FC5-4660-9C7D-981D2B3CBB7A}" sibTransId="{FD70278A-1418-4711-A0EB-4119658E68AB}"/>
    <dgm:cxn modelId="{B7C2C8FB-646A-4934-B4CB-D90C4D6D39BF}" type="presOf" srcId="{8D10AC93-361C-4AC4-BDAE-EF2BCC882889}" destId="{039FAD98-1380-4793-BC4D-0B34E8EE5D04}" srcOrd="0" destOrd="0" presId="urn:microsoft.com/office/officeart/2005/8/layout/vList2"/>
    <dgm:cxn modelId="{8D57E2FB-C619-481C-91B2-7E6B3777A498}" srcId="{C114893C-62D1-46AA-B524-EF37E7435308}" destId="{8D10AC93-361C-4AC4-BDAE-EF2BCC882889}" srcOrd="2" destOrd="0" parTransId="{AD260223-0B91-433A-9C34-03C87F34A7E2}" sibTransId="{E825CCF4-0A5F-4CE6-ACAD-1536C3D17F57}"/>
    <dgm:cxn modelId="{FBC1D6C0-5929-4FDF-9243-615D2BC2A929}" type="presParOf" srcId="{5EA51399-8580-4079-B381-7716CDED4B59}" destId="{3DFF6375-32C2-4F32-A98E-35A230271739}" srcOrd="0" destOrd="0" presId="urn:microsoft.com/office/officeart/2005/8/layout/vList2"/>
    <dgm:cxn modelId="{D3D91861-BCEA-4F60-B77A-004E4C5A8017}" type="presParOf" srcId="{5EA51399-8580-4079-B381-7716CDED4B59}" destId="{E6AFE57B-604A-4F1E-8793-3C61A58B5D6A}" srcOrd="1" destOrd="0" presId="urn:microsoft.com/office/officeart/2005/8/layout/vList2"/>
    <dgm:cxn modelId="{77896247-5F80-4131-8C2F-F604C9271870}" type="presParOf" srcId="{5EA51399-8580-4079-B381-7716CDED4B59}" destId="{419A22EE-D37F-415E-B314-862FAC4F7EB6}" srcOrd="2" destOrd="0" presId="urn:microsoft.com/office/officeart/2005/8/layout/vList2"/>
    <dgm:cxn modelId="{7F01E29F-0C2C-4631-A37C-C7F918F4A360}" type="presParOf" srcId="{5EA51399-8580-4079-B381-7716CDED4B59}" destId="{7D601433-DB0A-418F-BFF1-21B964CA641A}" srcOrd="3" destOrd="0" presId="urn:microsoft.com/office/officeart/2005/8/layout/vList2"/>
    <dgm:cxn modelId="{1F042B00-BCB2-460C-BAF5-3A0A08E1BC60}" type="presParOf" srcId="{5EA51399-8580-4079-B381-7716CDED4B59}" destId="{039FAD98-1380-4793-BC4D-0B34E8EE5D04}" srcOrd="4" destOrd="0" presId="urn:microsoft.com/office/officeart/2005/8/layout/vList2"/>
    <dgm:cxn modelId="{F742CA93-ADD8-478B-BD5D-BE48289BACF1}" type="presParOf" srcId="{5EA51399-8580-4079-B381-7716CDED4B59}" destId="{BE0A3562-CC94-4B1D-B873-5A0C0565AC9F}" srcOrd="5" destOrd="0" presId="urn:microsoft.com/office/officeart/2005/8/layout/vList2"/>
    <dgm:cxn modelId="{7799A9D0-D516-411D-92F8-301DC18F0400}" type="presParOf" srcId="{5EA51399-8580-4079-B381-7716CDED4B59}" destId="{0C7F981F-AF04-4D22-8257-96718E7154A2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DFF6375-32C2-4F32-A98E-35A230271739}">
      <dsp:nvSpPr>
        <dsp:cNvPr id="0" name=""/>
        <dsp:cNvSpPr/>
      </dsp:nvSpPr>
      <dsp:spPr>
        <a:xfrm>
          <a:off x="0" y="36921"/>
          <a:ext cx="5115491" cy="1173133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AR" sz="2100" kern="1200" dirty="0"/>
            <a:t>Leer el texto de Ethel </a:t>
          </a:r>
          <a:r>
            <a:rPr lang="es-AR" sz="2100" kern="1200" dirty="0" err="1"/>
            <a:t>Manganiello</a:t>
          </a:r>
          <a:r>
            <a:rPr lang="es-AR" sz="2100" kern="1200" dirty="0"/>
            <a:t>, luego:</a:t>
          </a:r>
          <a:endParaRPr lang="en-US" sz="2100" kern="1200" dirty="0"/>
        </a:p>
      </dsp:txBody>
      <dsp:txXfrm>
        <a:off x="57268" y="94189"/>
        <a:ext cx="5000955" cy="1058597"/>
      </dsp:txXfrm>
    </dsp:sp>
    <dsp:sp modelId="{419A22EE-D37F-415E-B314-862FAC4F7EB6}">
      <dsp:nvSpPr>
        <dsp:cNvPr id="0" name=""/>
        <dsp:cNvSpPr/>
      </dsp:nvSpPr>
      <dsp:spPr>
        <a:xfrm>
          <a:off x="0" y="1270535"/>
          <a:ext cx="5115491" cy="1173133"/>
        </a:xfrm>
        <a:prstGeom prst="roundRect">
          <a:avLst/>
        </a:prstGeom>
        <a:solidFill>
          <a:schemeClr val="accent5">
            <a:hueOff val="-2252848"/>
            <a:satOff val="-5806"/>
            <a:lumOff val="-392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AR" sz="2100" kern="1200"/>
            <a:t>1)- Recupera las problemáticas seleccionadas anteriormente. </a:t>
          </a:r>
          <a:endParaRPr lang="en-US" sz="2100" kern="1200"/>
        </a:p>
      </dsp:txBody>
      <dsp:txXfrm>
        <a:off x="57268" y="1327803"/>
        <a:ext cx="5000955" cy="1058597"/>
      </dsp:txXfrm>
    </dsp:sp>
    <dsp:sp modelId="{039FAD98-1380-4793-BC4D-0B34E8EE5D04}">
      <dsp:nvSpPr>
        <dsp:cNvPr id="0" name=""/>
        <dsp:cNvSpPr/>
      </dsp:nvSpPr>
      <dsp:spPr>
        <a:xfrm>
          <a:off x="0" y="2504148"/>
          <a:ext cx="5115491" cy="1173133"/>
        </a:xfrm>
        <a:prstGeom prst="roundRect">
          <a:avLst/>
        </a:prstGeom>
        <a:solidFill>
          <a:schemeClr val="accent5">
            <a:hueOff val="-4505695"/>
            <a:satOff val="-11613"/>
            <a:lumOff val="-784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AR" sz="2100" kern="1200" dirty="0"/>
            <a:t>2)- Ubica esas problemáticas en los grupos de problemas educativos propuestos por Ethel </a:t>
          </a:r>
          <a:r>
            <a:rPr lang="es-AR" sz="2100" kern="1200" dirty="0" err="1"/>
            <a:t>Manganiello</a:t>
          </a:r>
          <a:r>
            <a:rPr lang="es-AR" sz="2100" kern="1200" dirty="0"/>
            <a:t> (1984).</a:t>
          </a:r>
          <a:endParaRPr lang="en-US" sz="2100" kern="1200" dirty="0"/>
        </a:p>
      </dsp:txBody>
      <dsp:txXfrm>
        <a:off x="57268" y="2561416"/>
        <a:ext cx="5000955" cy="1058597"/>
      </dsp:txXfrm>
    </dsp:sp>
    <dsp:sp modelId="{0C7F981F-AF04-4D22-8257-96718E7154A2}">
      <dsp:nvSpPr>
        <dsp:cNvPr id="0" name=""/>
        <dsp:cNvSpPr/>
      </dsp:nvSpPr>
      <dsp:spPr>
        <a:xfrm>
          <a:off x="0" y="3737762"/>
          <a:ext cx="5115491" cy="1173133"/>
        </a:xfrm>
        <a:prstGeom prst="roundRect">
          <a:avLst/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AR" sz="2100" kern="1200" dirty="0"/>
            <a:t>3)-Justifica teóricamente las agrupaciones realizadas. Socializa con el grupo.</a:t>
          </a:r>
          <a:endParaRPr lang="en-US" sz="2100" kern="1200" dirty="0"/>
        </a:p>
      </dsp:txBody>
      <dsp:txXfrm>
        <a:off x="57268" y="3795030"/>
        <a:ext cx="5000955" cy="105859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27DD827-C0AE-470B-BC17-D289191D20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2EA713BF-4DA4-4408-B7B9-055235A5CCC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A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4A847BC-5A98-47E4-AB79-3B94D161A1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748E79-68E8-48F8-8F2F-20BBACBCFA91}" type="datetimeFigureOut">
              <a:rPr lang="es-AR" smtClean="0"/>
              <a:t>17/5/2022</a:t>
            </a:fld>
            <a:endParaRPr lang="es-A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D30CDEB-9A90-4EBA-895B-1C190D510E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044187E-6C99-4B6F-9AA9-31DACEBA14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D61A6-557F-4772-A79D-D3FA4EF7D788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9822110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2F7C6A3-2D3E-4631-BF2E-69EB5AD4BD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FB7DC9DD-34FA-4B2C-B574-7224BD39B5D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0971406-D0C9-4739-B31E-8FC548FB7E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748E79-68E8-48F8-8F2F-20BBACBCFA91}" type="datetimeFigureOut">
              <a:rPr lang="es-AR" smtClean="0"/>
              <a:t>17/5/2022</a:t>
            </a:fld>
            <a:endParaRPr lang="es-A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DAE7818-D9CD-4BBD-A788-3FF94884DF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9A2D723-72F3-48B4-AC0B-9CEF6971F0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D61A6-557F-4772-A79D-D3FA4EF7D788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4160781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AB23BAD1-616D-4EA0-8F22-C19EA0F6FE2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80E1691F-0204-4693-91E4-9DFEC07EF19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5C5DA52-D39C-46BB-8D8B-C2C9FFC6C0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748E79-68E8-48F8-8F2F-20BBACBCFA91}" type="datetimeFigureOut">
              <a:rPr lang="es-AR" smtClean="0"/>
              <a:t>17/5/2022</a:t>
            </a:fld>
            <a:endParaRPr lang="es-A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34C4785-7EA5-4029-8178-80294FDB09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52BD441-F510-4798-9D56-C804D8DD4D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D61A6-557F-4772-A79D-D3FA4EF7D788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3096225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ED5F157-058B-41CA-9EB4-C8AA8F87A8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88DA349-ED12-4780-9E03-AA21CB6789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1BF3AEC-0962-44F9-91FE-B78510AF19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748E79-68E8-48F8-8F2F-20BBACBCFA91}" type="datetimeFigureOut">
              <a:rPr lang="es-AR" smtClean="0"/>
              <a:t>17/5/2022</a:t>
            </a:fld>
            <a:endParaRPr lang="es-A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7CC967D-BFFC-4113-8374-157C9FA289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70DD465-A29F-43C3-BB02-5207E81CD9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D61A6-557F-4772-A79D-D3FA4EF7D788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613741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0B7561F-4ED0-471E-8CDD-2FD23FBC5C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2C89EA4-E7A8-4912-AC03-B3C1B72AC3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EAEC008-C6EA-47B8-965D-ED4856EA63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748E79-68E8-48F8-8F2F-20BBACBCFA91}" type="datetimeFigureOut">
              <a:rPr lang="es-AR" smtClean="0"/>
              <a:t>17/5/2022</a:t>
            </a:fld>
            <a:endParaRPr lang="es-A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B502178-DEE8-4867-A793-579AC3D88F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B6EBB44-3419-47DD-844D-B933C5BE8E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D61A6-557F-4772-A79D-D3FA4EF7D788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2432983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0A499C4-D906-4503-8FD4-DD5AFB356E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D2CBC8E-6932-441F-BED3-E98C5485796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D7023936-C1EA-4B52-B6F1-FF39E449BEB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8EC6FCE-7F73-4B29-A071-4872B39691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748E79-68E8-48F8-8F2F-20BBACBCFA91}" type="datetimeFigureOut">
              <a:rPr lang="es-AR" smtClean="0"/>
              <a:t>17/5/2022</a:t>
            </a:fld>
            <a:endParaRPr lang="es-AR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DAF3FB9-049B-4CD6-8578-45C86A93B3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6F24DCBD-4661-421D-83C1-D8DED27C6E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D61A6-557F-4772-A79D-D3FA4EF7D788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3316012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809B0D6-11E9-49C9-8EC4-33575AAE6A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F88D7E6A-84FA-4A93-9D35-5CCA506A1F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4DC7E87C-2620-4304-B3AF-9163F1A4B1F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1701FB46-D9B7-4B6B-A70A-161736B086A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23A53FB7-34CC-4B8D-9D34-54CE826F059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72D93113-2FF9-4202-A9B0-ACCB250E6F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748E79-68E8-48F8-8F2F-20BBACBCFA91}" type="datetimeFigureOut">
              <a:rPr lang="es-AR" smtClean="0"/>
              <a:t>17/5/2022</a:t>
            </a:fld>
            <a:endParaRPr lang="es-AR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AFFB91E1-3FBB-4FB0-B5E4-5344408F44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4E0459C2-42D1-4520-869A-5366FF4C9B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D61A6-557F-4772-A79D-D3FA4EF7D788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1797555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00E6DF3-A099-4129-B130-92D75D4B22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AE476E2B-2F6F-4B4D-BBCE-35BDEEC95C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748E79-68E8-48F8-8F2F-20BBACBCFA91}" type="datetimeFigureOut">
              <a:rPr lang="es-AR" smtClean="0"/>
              <a:t>17/5/2022</a:t>
            </a:fld>
            <a:endParaRPr lang="es-AR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F9E4EDCD-4970-4E85-84F2-3E07E8A800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637D5CD2-E5CB-4BF9-8CD4-E5C158251D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D61A6-557F-4772-A79D-D3FA4EF7D788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5932003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5AAD85D5-AA25-48FF-96FF-C136EAEE2F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748E79-68E8-48F8-8F2F-20BBACBCFA91}" type="datetimeFigureOut">
              <a:rPr lang="es-AR" smtClean="0"/>
              <a:t>17/5/2022</a:t>
            </a:fld>
            <a:endParaRPr lang="es-AR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DB89E23A-BD25-4B05-9880-534848CB31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82F31326-E3F9-4D34-BA75-A78BF47A57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D61A6-557F-4772-A79D-D3FA4EF7D788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4284652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42DDF13-B2AC-43A3-A23D-6BC79ABCA5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AACA006-A519-40DD-AFA0-FAFE1D1DD1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0785A5EB-D4EF-4D87-A8DE-01ED1197B3F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44958F24-1075-430E-9A31-E911805995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748E79-68E8-48F8-8F2F-20BBACBCFA91}" type="datetimeFigureOut">
              <a:rPr lang="es-AR" smtClean="0"/>
              <a:t>17/5/2022</a:t>
            </a:fld>
            <a:endParaRPr lang="es-AR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A726B2EA-EF2C-49F8-9B56-9073B19AFC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919E8FBD-7B32-45ED-B4A6-0939255B9F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D61A6-557F-4772-A79D-D3FA4EF7D788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803464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E0AAF6F-BE3F-446A-87FE-049F539769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B74D823B-6CA9-4B4E-BB2E-9EC54CE0120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AR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0A4A3B72-1F0B-4251-9F86-FFDF949A4C6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B689C622-56CC-48BD-81DA-8B15BB7521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748E79-68E8-48F8-8F2F-20BBACBCFA91}" type="datetimeFigureOut">
              <a:rPr lang="es-AR" smtClean="0"/>
              <a:t>17/5/2022</a:t>
            </a:fld>
            <a:endParaRPr lang="es-AR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37F4936B-D98B-46F6-9CE6-E10C04E3C1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52CAB01-F139-437F-967B-D297A6059D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D61A6-557F-4772-A79D-D3FA4EF7D788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7093986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2AF94B16-8AE5-4819-9E40-49815F845E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09621C8B-DD07-4DAD-92B0-67EE2490FC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B168C33-C2D8-48F3-AB1A-E961178722E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748E79-68E8-48F8-8F2F-20BBACBCFA91}" type="datetimeFigureOut">
              <a:rPr lang="es-AR" smtClean="0"/>
              <a:t>17/5/2022</a:t>
            </a:fld>
            <a:endParaRPr lang="es-A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F23B6D8-8515-4A23-9939-1372FD6A03C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A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8966509-E8BA-4FBE-9D51-550DA526315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BD61A6-557F-4772-A79D-D3FA4EF7D788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3259419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A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3962611-DFD5-4092-AAFD-559E3DFCE2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5488" y="0"/>
            <a:ext cx="10910292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2270F1FA-0425-408F-9861-80BF5AFB27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55446B9B-8C6A-491A-BF43-10BD206399E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045368" y="2043663"/>
            <a:ext cx="6105194" cy="2031055"/>
          </a:xfrm>
        </p:spPr>
        <p:txBody>
          <a:bodyPr>
            <a:normAutofit/>
          </a:bodyPr>
          <a:lstStyle/>
          <a:p>
            <a:r>
              <a:rPr lang="es-AR" sz="4700" dirty="0">
                <a:solidFill>
                  <a:srgbClr val="FFFFFF"/>
                </a:solidFill>
              </a:rPr>
              <a:t>Problemática educativa I </a:t>
            </a:r>
            <a:br>
              <a:rPr lang="es-AR" sz="4700" dirty="0">
                <a:solidFill>
                  <a:srgbClr val="FFFFFF"/>
                </a:solidFill>
              </a:rPr>
            </a:br>
            <a:r>
              <a:rPr lang="es-AR" sz="4700" b="1" dirty="0">
                <a:solidFill>
                  <a:srgbClr val="FFFFFF"/>
                </a:solidFill>
              </a:rPr>
              <a:t>EL PROBLEMA DE LA EDUCACIÓN 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0D874B94-DCCD-4897-83F3-360C0ED2348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045368" y="4074717"/>
            <a:ext cx="6105194" cy="1318917"/>
          </a:xfrm>
        </p:spPr>
        <p:txBody>
          <a:bodyPr>
            <a:normAutofit/>
          </a:bodyPr>
          <a:lstStyle/>
          <a:p>
            <a:endParaRPr lang="es-AR" sz="800" dirty="0">
              <a:solidFill>
                <a:srgbClr val="FFFFFF"/>
              </a:solidFill>
            </a:endParaRPr>
          </a:p>
          <a:p>
            <a:endParaRPr lang="es-AR" sz="800" dirty="0">
              <a:solidFill>
                <a:srgbClr val="FFFFFF"/>
              </a:solidFill>
            </a:endParaRPr>
          </a:p>
          <a:p>
            <a:r>
              <a:rPr lang="es-AR" sz="2000" dirty="0">
                <a:solidFill>
                  <a:srgbClr val="FFFFFF"/>
                </a:solidFill>
              </a:rPr>
              <a:t>Ethel </a:t>
            </a:r>
            <a:r>
              <a:rPr lang="es-AR" sz="2000" dirty="0" err="1">
                <a:solidFill>
                  <a:srgbClr val="FFFFFF"/>
                </a:solidFill>
              </a:rPr>
              <a:t>Manganiello</a:t>
            </a:r>
            <a:r>
              <a:rPr lang="es-AR" sz="2000" dirty="0">
                <a:solidFill>
                  <a:srgbClr val="FFFFFF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8073012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B854194-185D-494D-905C-7C7CB2E3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608211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4F5FA0D-0104-4987-8241-EFF7C85B88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1998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2897127E-6CEF-446C-BE87-93B7C46E49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6E421B98-3F95-48D4-BACB-53E76556B3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79" y="2053641"/>
            <a:ext cx="3669161" cy="2760098"/>
          </a:xfrm>
        </p:spPr>
        <p:txBody>
          <a:bodyPr>
            <a:normAutofit/>
          </a:bodyPr>
          <a:lstStyle/>
          <a:p>
            <a:r>
              <a:rPr lang="es-AR">
                <a:solidFill>
                  <a:srgbClr val="FFFFFF"/>
                </a:solidFill>
              </a:rPr>
              <a:t>Consignas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D5765C1-CCC4-4484-8281-B483A9D58F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0574" y="168812"/>
            <a:ext cx="5306084" cy="6689188"/>
          </a:xfrm>
        </p:spPr>
        <p:txBody>
          <a:bodyPr anchor="ctr">
            <a:normAutofit/>
          </a:bodyPr>
          <a:lstStyle/>
          <a:p>
            <a:r>
              <a:rPr lang="es-AR" sz="2400" dirty="0">
                <a:solidFill>
                  <a:srgbClr val="000000"/>
                </a:solidFill>
              </a:rPr>
              <a:t>Identifica y selecciona diferentes problemas de la educación, tomando en cuenta, las opiniones en los pasillos y oficinas de la facultad, en base a un par de preguntas básicas ¿es la educación un problema? ¿por qué? / ¿Cuáles considera los principales problemas de la educación?</a:t>
            </a:r>
          </a:p>
        </p:txBody>
      </p:sp>
    </p:spTree>
    <p:extLst>
      <p:ext uri="{BB962C8B-B14F-4D97-AF65-F5344CB8AC3E}">
        <p14:creationId xmlns:p14="http://schemas.microsoft.com/office/powerpoint/2010/main" val="38064077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4351DFE5-F63D-4BE0-BDA9-E3EB88F01A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55601" y="0"/>
            <a:ext cx="11480494" cy="2753936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3AA16612-ACD2-4A16-8F2B-4514FD6BF2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D790591B-F779-433F-BF30-A86B5D0CF6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9226" y="826680"/>
            <a:ext cx="9833548" cy="1325563"/>
          </a:xfrm>
        </p:spPr>
        <p:txBody>
          <a:bodyPr>
            <a:normAutofit/>
          </a:bodyPr>
          <a:lstStyle/>
          <a:p>
            <a:pPr algn="ctr"/>
            <a:r>
              <a:rPr lang="es-AR" sz="4000" b="1">
                <a:solidFill>
                  <a:srgbClr val="FFFFFF"/>
                </a:solidFill>
              </a:rPr>
              <a:t>La educación como problema 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BB93257-3566-4186-92C0-5B9A00B2BE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5601" y="2644726"/>
            <a:ext cx="11480494" cy="4037428"/>
          </a:xfrm>
        </p:spPr>
        <p:txBody>
          <a:bodyPr>
            <a:noAutofit/>
          </a:bodyPr>
          <a:lstStyle/>
          <a:p>
            <a:r>
              <a:rPr lang="es-AR" sz="2400" dirty="0">
                <a:solidFill>
                  <a:srgbClr val="000000"/>
                </a:solidFill>
              </a:rPr>
              <a:t>La educación es un hecho, un fenómeno o realidad dinámica en la vida de los pueblos. Pero la educación es algo más que un hecho condicionado sociológicamente. </a:t>
            </a:r>
          </a:p>
          <a:p>
            <a:r>
              <a:rPr lang="es-AR" sz="2400" dirty="0">
                <a:solidFill>
                  <a:srgbClr val="000000"/>
                </a:solidFill>
              </a:rPr>
              <a:t>Es una aspiración, una continua tendencia hacia el perfeccionamiento del hombre. </a:t>
            </a:r>
          </a:p>
          <a:p>
            <a:r>
              <a:rPr lang="es-AR" sz="2400" dirty="0">
                <a:solidFill>
                  <a:srgbClr val="000000"/>
                </a:solidFill>
              </a:rPr>
              <a:t>La educación no puede ser entendida como una solución definitiva ni como un simple hecho determinado por factores necesarios y forzosos. Por su esencia es un problema complejo que reclama constantemente soluciones.</a:t>
            </a:r>
          </a:p>
          <a:p>
            <a:r>
              <a:rPr lang="es-AR" sz="2400" dirty="0">
                <a:solidFill>
                  <a:srgbClr val="000000"/>
                </a:solidFill>
              </a:rPr>
              <a:t>Kant: la educación “es el mayor y mas difícil problema que pueda ser planteado al hombre”. Porque está ligado a todos los aspectos fundamentales de la existencia del hombre, considerado como individuo y como miembro de la comunidad; es el problema más difícil y arduo, porque tiene la complejidad de la vida misma. </a:t>
            </a:r>
          </a:p>
        </p:txBody>
      </p:sp>
    </p:spTree>
    <p:extLst>
      <p:ext uri="{BB962C8B-B14F-4D97-AF65-F5344CB8AC3E}">
        <p14:creationId xmlns:p14="http://schemas.microsoft.com/office/powerpoint/2010/main" val="25898399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B854194-185D-494D-905C-7C7CB2E3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608211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9">
            <a:extLst>
              <a:ext uri="{FF2B5EF4-FFF2-40B4-BE49-F238E27FC236}">
                <a16:creationId xmlns:a16="http://schemas.microsoft.com/office/drawing/2014/main" id="{B4F5FA0D-0104-4987-8241-EFF7C85B88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1998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5" name="Picture 11">
            <a:extLst>
              <a:ext uri="{FF2B5EF4-FFF2-40B4-BE49-F238E27FC236}">
                <a16:creationId xmlns:a16="http://schemas.microsoft.com/office/drawing/2014/main" id="{2897127E-6CEF-446C-BE87-93B7C46E49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9708ADE2-364E-4055-8E27-AFEDF0A20D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79" y="2053641"/>
            <a:ext cx="3669161" cy="2760098"/>
          </a:xfrm>
        </p:spPr>
        <p:txBody>
          <a:bodyPr>
            <a:normAutofit/>
          </a:bodyPr>
          <a:lstStyle/>
          <a:p>
            <a:r>
              <a:rPr lang="es-AR" sz="3700" dirty="0">
                <a:solidFill>
                  <a:srgbClr val="FFFFFF"/>
                </a:solidFill>
              </a:rPr>
              <a:t>El problema de la educación puede resumirse en esta pregunta: </a:t>
            </a:r>
            <a:r>
              <a:rPr lang="es-AR" sz="3700" b="1" dirty="0">
                <a:solidFill>
                  <a:srgbClr val="FFFFFF"/>
                </a:solidFill>
              </a:rPr>
              <a:t>“¿Qué debe hacer?”. </a:t>
            </a:r>
          </a:p>
        </p:txBody>
      </p:sp>
      <p:sp>
        <p:nvSpPr>
          <p:cNvPr id="16" name="Marcador de contenido 2">
            <a:extLst>
              <a:ext uri="{FF2B5EF4-FFF2-40B4-BE49-F238E27FC236}">
                <a16:creationId xmlns:a16="http://schemas.microsoft.com/office/drawing/2014/main" id="{633E2081-1CAA-4A1B-B76E-6518AC888F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57461" y="0"/>
            <a:ext cx="6315223" cy="6858000"/>
          </a:xfrm>
        </p:spPr>
        <p:txBody>
          <a:bodyPr anchor="ctr">
            <a:normAutofit/>
          </a:bodyPr>
          <a:lstStyle/>
          <a:p>
            <a:r>
              <a:rPr lang="es-AR" sz="2400" dirty="0">
                <a:solidFill>
                  <a:srgbClr val="000000"/>
                </a:solidFill>
              </a:rPr>
              <a:t>Tres grupos de problemas:</a:t>
            </a:r>
          </a:p>
          <a:p>
            <a:pPr marL="0" indent="0">
              <a:buNone/>
            </a:pPr>
            <a:endParaRPr lang="es-AR" sz="2400" dirty="0">
              <a:solidFill>
                <a:srgbClr val="000000"/>
              </a:solidFill>
            </a:endParaRPr>
          </a:p>
          <a:p>
            <a:r>
              <a:rPr lang="es-AR" sz="2400" dirty="0">
                <a:solidFill>
                  <a:srgbClr val="000000"/>
                </a:solidFill>
              </a:rPr>
              <a:t> a-) Los problemas previos de la educación:  el de la </a:t>
            </a:r>
            <a:r>
              <a:rPr lang="es-AR" sz="2400" b="1" dirty="0">
                <a:solidFill>
                  <a:srgbClr val="000000"/>
                </a:solidFill>
              </a:rPr>
              <a:t>posibilidad</a:t>
            </a:r>
            <a:r>
              <a:rPr lang="es-AR" sz="2400" dirty="0">
                <a:solidFill>
                  <a:srgbClr val="000000"/>
                </a:solidFill>
              </a:rPr>
              <a:t> (¿Se puede educar? ¿En que medida?), y el de la </a:t>
            </a:r>
            <a:r>
              <a:rPr lang="es-AR" sz="2400" b="1" dirty="0">
                <a:solidFill>
                  <a:srgbClr val="000000"/>
                </a:solidFill>
              </a:rPr>
              <a:t>legitimidad</a:t>
            </a:r>
            <a:r>
              <a:rPr lang="es-AR" sz="2400" dirty="0">
                <a:solidFill>
                  <a:srgbClr val="000000"/>
                </a:solidFill>
              </a:rPr>
              <a:t> (¿Se debe educar?)</a:t>
            </a:r>
          </a:p>
          <a:p>
            <a:r>
              <a:rPr lang="es-AR" sz="2400" dirty="0">
                <a:solidFill>
                  <a:srgbClr val="000000"/>
                </a:solidFill>
              </a:rPr>
              <a:t>b-) Los problemas centrales o fundamentales. El problema primario, relativo a los fines de la educación (problema </a:t>
            </a:r>
            <a:r>
              <a:rPr lang="es-AR" sz="2400" b="1" dirty="0">
                <a:solidFill>
                  <a:srgbClr val="000000"/>
                </a:solidFill>
              </a:rPr>
              <a:t>teleológico</a:t>
            </a:r>
            <a:r>
              <a:rPr lang="es-AR" sz="2400" dirty="0">
                <a:solidFill>
                  <a:srgbClr val="000000"/>
                </a:solidFill>
              </a:rPr>
              <a:t>). Los problemas derivados o de medios o </a:t>
            </a:r>
            <a:r>
              <a:rPr lang="es-AR" sz="2400" b="1" dirty="0" err="1">
                <a:solidFill>
                  <a:srgbClr val="000000"/>
                </a:solidFill>
              </a:rPr>
              <a:t>mesológicos</a:t>
            </a:r>
            <a:r>
              <a:rPr lang="es-AR" sz="2400" dirty="0">
                <a:solidFill>
                  <a:srgbClr val="000000"/>
                </a:solidFill>
              </a:rPr>
              <a:t>: de contenido, de método y de organización y administración escolar. </a:t>
            </a:r>
          </a:p>
          <a:p>
            <a:r>
              <a:rPr lang="es-AR" sz="2400" dirty="0">
                <a:solidFill>
                  <a:srgbClr val="000000"/>
                </a:solidFill>
              </a:rPr>
              <a:t>c-) Los problemas secundarios o accesorios. implican numerosísimos problemas menores, que derivan a su vez de los fundamentales (problemas de horarios, de material didáctico, etc.)</a:t>
            </a:r>
          </a:p>
        </p:txBody>
      </p:sp>
    </p:spTree>
    <p:extLst>
      <p:ext uri="{BB962C8B-B14F-4D97-AF65-F5344CB8AC3E}">
        <p14:creationId xmlns:p14="http://schemas.microsoft.com/office/powerpoint/2010/main" val="25983303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9">
            <a:extLst>
              <a:ext uri="{FF2B5EF4-FFF2-40B4-BE49-F238E27FC236}">
                <a16:creationId xmlns:a16="http://schemas.microsoft.com/office/drawing/2014/main" id="{0499AD7B-99D4-4755-8966-F7BA042690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5446920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1A06F89A-489D-4383-94C5-42F7FF2E9A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E0E021CB-1EBF-4C40-BE15-95900C525E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79" y="2023236"/>
            <a:ext cx="3659777" cy="2820908"/>
          </a:xfrm>
        </p:spPr>
        <p:txBody>
          <a:bodyPr>
            <a:normAutofit/>
          </a:bodyPr>
          <a:lstStyle/>
          <a:p>
            <a:r>
              <a:rPr lang="es-AR" sz="4000">
                <a:solidFill>
                  <a:srgbClr val="FFFFFF"/>
                </a:solidFill>
              </a:rPr>
              <a:t>Consignas</a:t>
            </a:r>
          </a:p>
        </p:txBody>
      </p:sp>
      <p:graphicFrame>
        <p:nvGraphicFramePr>
          <p:cNvPr id="14" name="Marcador de contenido 2">
            <a:extLst>
              <a:ext uri="{FF2B5EF4-FFF2-40B4-BE49-F238E27FC236}">
                <a16:creationId xmlns:a16="http://schemas.microsoft.com/office/drawing/2014/main" id="{B46EEEA4-A16E-4906-AD21-52F531B74C7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47716879"/>
              </p:ext>
            </p:extLst>
          </p:nvPr>
        </p:nvGraphicFramePr>
        <p:xfrm>
          <a:off x="6091238" y="955653"/>
          <a:ext cx="5115491" cy="494781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08155090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968</TotalTime>
  <Words>387</Words>
  <Application>Microsoft Office PowerPoint</Application>
  <PresentationFormat>Panorámica</PresentationFormat>
  <Paragraphs>22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Tema de Office</vt:lpstr>
      <vt:lpstr>Problemática educativa I  EL PROBLEMA DE LA EDUCACIÓN </vt:lpstr>
      <vt:lpstr>Consignas</vt:lpstr>
      <vt:lpstr>La educación como problema </vt:lpstr>
      <vt:lpstr>El problema de la educación puede resumirse en esta pregunta: “¿Qué debe hacer?”. </vt:lpstr>
      <vt:lpstr>Consignas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Problemática educativa I  EL PROBLEMA DE LA EDUCACIÓN</dc:title>
  <dc:creator>mariela batista</dc:creator>
  <cp:lastModifiedBy>mariela batista</cp:lastModifiedBy>
  <cp:revision>8</cp:revision>
  <dcterms:created xsi:type="dcterms:W3CDTF">2019-04-23T16:13:39Z</dcterms:created>
  <dcterms:modified xsi:type="dcterms:W3CDTF">2022-05-17T17:29:55Z</dcterms:modified>
</cp:coreProperties>
</file>